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7" r:id="rId4"/>
    <p:sldId id="262" r:id="rId5"/>
    <p:sldId id="263" r:id="rId6"/>
    <p:sldId id="273" r:id="rId7"/>
    <p:sldId id="272" r:id="rId8"/>
    <p:sldId id="264" r:id="rId9"/>
    <p:sldId id="259" r:id="rId10"/>
    <p:sldId id="276" r:id="rId11"/>
    <p:sldId id="277" r:id="rId12"/>
    <p:sldId id="278" r:id="rId13"/>
    <p:sldId id="260" r:id="rId14"/>
    <p:sldId id="268" r:id="rId15"/>
    <p:sldId id="274" r:id="rId16"/>
    <p:sldId id="275" r:id="rId17"/>
    <p:sldId id="281" r:id="rId18"/>
    <p:sldId id="279" r:id="rId19"/>
    <p:sldId id="280" r:id="rId20"/>
    <p:sldId id="271" r:id="rId21"/>
    <p:sldId id="265" r:id="rId22"/>
    <p:sldId id="266" r:id="rId23"/>
    <p:sldId id="270" r:id="rId24"/>
    <p:sldId id="269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CC00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91324-54FB-483E-89ED-195DDA118E43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7A5758A-F761-4022-B455-04E768F10491}">
      <dgm:prSet phldrT="[Text]"/>
      <dgm:spPr>
        <a:solidFill>
          <a:srgbClr val="00CC00"/>
        </a:solidFill>
      </dgm:spPr>
      <dgm:t>
        <a:bodyPr/>
        <a:lstStyle/>
        <a:p>
          <a:r>
            <a:rPr lang="en-US" dirty="0" err="1" smtClean="0"/>
            <a:t>Pemberi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 </a:t>
          </a:r>
          <a:endParaRPr lang="id-ID" dirty="0"/>
        </a:p>
      </dgm:t>
    </dgm:pt>
    <dgm:pt modelId="{F4F37B47-26A5-43FE-8577-B1820BF67801}" type="parTrans" cxnId="{BCA2BC87-6393-4576-BB88-7A2AD430B371}">
      <dgm:prSet/>
      <dgm:spPr/>
      <dgm:t>
        <a:bodyPr/>
        <a:lstStyle/>
        <a:p>
          <a:endParaRPr lang="id-ID"/>
        </a:p>
      </dgm:t>
    </dgm:pt>
    <dgm:pt modelId="{5670534B-ECFD-42DD-BFBC-5DB22A9C1A85}" type="sibTrans" cxnId="{BCA2BC87-6393-4576-BB88-7A2AD430B371}">
      <dgm:prSet/>
      <dgm:spPr/>
      <dgm:t>
        <a:bodyPr/>
        <a:lstStyle/>
        <a:p>
          <a:endParaRPr lang="id-ID"/>
        </a:p>
      </dgm:t>
    </dgm:pt>
    <dgm:pt modelId="{765B3BE7-6773-4B74-BC2B-1528766F9704}">
      <dgm:prSet phldrT="[Text]"/>
      <dgm:spPr/>
      <dgm:t>
        <a:bodyPr/>
        <a:lstStyle/>
        <a:p>
          <a:r>
            <a:rPr lang="id-ID" dirty="0" smtClean="0"/>
            <a:t>Kuantitas, kualitas sumberdaya alam dan jasa lingkungan</a:t>
          </a:r>
          <a:endParaRPr lang="id-ID" dirty="0"/>
        </a:p>
      </dgm:t>
    </dgm:pt>
    <dgm:pt modelId="{7057EC88-0147-4B02-995C-3D496A0A8674}" type="parTrans" cxnId="{EAB127F0-A7D1-430D-BD08-6E6AFBDC46DE}">
      <dgm:prSet/>
      <dgm:spPr/>
      <dgm:t>
        <a:bodyPr/>
        <a:lstStyle/>
        <a:p>
          <a:endParaRPr lang="id-ID"/>
        </a:p>
      </dgm:t>
    </dgm:pt>
    <dgm:pt modelId="{CA791802-8E25-46C4-8765-542DA9154525}" type="sibTrans" cxnId="{EAB127F0-A7D1-430D-BD08-6E6AFBDC46DE}">
      <dgm:prSet/>
      <dgm:spPr/>
      <dgm:t>
        <a:bodyPr/>
        <a:lstStyle/>
        <a:p>
          <a:endParaRPr lang="id-ID"/>
        </a:p>
      </dgm:t>
    </dgm:pt>
    <dgm:pt modelId="{99C23A9E-C743-413B-9118-130EB669270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Penerima</a:t>
          </a:r>
          <a:r>
            <a:rPr lang="en-US" dirty="0" smtClean="0"/>
            <a:t> </a:t>
          </a:r>
          <a:r>
            <a:rPr lang="en-US" dirty="0" err="1" smtClean="0"/>
            <a:t>jasa</a:t>
          </a:r>
          <a:endParaRPr lang="id-ID" dirty="0"/>
        </a:p>
      </dgm:t>
    </dgm:pt>
    <dgm:pt modelId="{395E88E6-C315-4E0D-B07F-AC1ACE12E50D}" type="parTrans" cxnId="{987045CD-383A-42AF-A514-5D6B14A3BFF2}">
      <dgm:prSet/>
      <dgm:spPr/>
      <dgm:t>
        <a:bodyPr/>
        <a:lstStyle/>
        <a:p>
          <a:endParaRPr lang="id-ID"/>
        </a:p>
      </dgm:t>
    </dgm:pt>
    <dgm:pt modelId="{2C8DE365-F8FB-4923-9781-827DEFCB8842}" type="sibTrans" cxnId="{987045CD-383A-42AF-A514-5D6B14A3BFF2}">
      <dgm:prSet/>
      <dgm:spPr/>
      <dgm:t>
        <a:bodyPr/>
        <a:lstStyle/>
        <a:p>
          <a:endParaRPr lang="id-ID"/>
        </a:p>
      </dgm:t>
    </dgm:pt>
    <dgm:pt modelId="{0D1B2B91-670D-4D64-9526-83475DE03699}">
      <dgm:prSet phldrT="[Text]"/>
      <dgm:spPr/>
      <dgm:t>
        <a:bodyPr/>
        <a:lstStyle/>
        <a:p>
          <a:r>
            <a:rPr lang="id-ID" dirty="0" smtClean="0"/>
            <a:t>Domestik </a:t>
          </a:r>
          <a:r>
            <a:rPr lang="en-US" dirty="0" smtClean="0"/>
            <a:t>; I</a:t>
          </a:r>
          <a:r>
            <a:rPr lang="id-ID" dirty="0" smtClean="0"/>
            <a:t>rigasi/Pertanian</a:t>
          </a:r>
          <a:r>
            <a:rPr lang="en-US" dirty="0" smtClean="0"/>
            <a:t>; </a:t>
          </a:r>
          <a:r>
            <a:rPr lang="id-ID" dirty="0" smtClean="0"/>
            <a:t>Perikanan</a:t>
          </a:r>
          <a:endParaRPr lang="id-ID" dirty="0"/>
        </a:p>
      </dgm:t>
    </dgm:pt>
    <dgm:pt modelId="{EF9BA509-A9E1-4C3D-94D1-FCAF33335E8F}" type="parTrans" cxnId="{CCC6D1F2-DC87-48EC-912A-663A78978DD8}">
      <dgm:prSet/>
      <dgm:spPr/>
      <dgm:t>
        <a:bodyPr/>
        <a:lstStyle/>
        <a:p>
          <a:endParaRPr lang="id-ID"/>
        </a:p>
      </dgm:t>
    </dgm:pt>
    <dgm:pt modelId="{8963BD3B-196D-4846-B41C-9700EEB90C54}" type="sibTrans" cxnId="{CCC6D1F2-DC87-48EC-912A-663A78978DD8}">
      <dgm:prSet/>
      <dgm:spPr/>
      <dgm:t>
        <a:bodyPr/>
        <a:lstStyle/>
        <a:p>
          <a:endParaRPr lang="id-ID"/>
        </a:p>
      </dgm:t>
    </dgm:pt>
    <dgm:pt modelId="{00F487ED-0DB6-43DE-9C44-BBAE56DA3527}">
      <dgm:prSet/>
      <dgm:spPr/>
      <dgm:t>
        <a:bodyPr/>
        <a:lstStyle/>
        <a:p>
          <a:r>
            <a:rPr lang="id-ID" dirty="0" smtClean="0"/>
            <a:t>Pariwisata</a:t>
          </a:r>
          <a:r>
            <a:rPr lang="en-US" dirty="0" smtClean="0"/>
            <a:t>; </a:t>
          </a:r>
          <a:r>
            <a:rPr lang="id-ID" dirty="0" smtClean="0"/>
            <a:t>Industri</a:t>
          </a:r>
        </a:p>
      </dgm:t>
    </dgm:pt>
    <dgm:pt modelId="{D913F610-3415-4B53-8264-3AB4D394F88B}" type="parTrans" cxnId="{372D3B9C-70F1-4FA2-998E-592DEB322171}">
      <dgm:prSet/>
      <dgm:spPr/>
      <dgm:t>
        <a:bodyPr/>
        <a:lstStyle/>
        <a:p>
          <a:endParaRPr lang="id-ID"/>
        </a:p>
      </dgm:t>
    </dgm:pt>
    <dgm:pt modelId="{8EB30F3E-98C5-49DA-B1FD-4BFC4F15BD9C}" type="sibTrans" cxnId="{372D3B9C-70F1-4FA2-998E-592DEB322171}">
      <dgm:prSet/>
      <dgm:spPr/>
      <dgm:t>
        <a:bodyPr/>
        <a:lstStyle/>
        <a:p>
          <a:endParaRPr lang="id-ID"/>
        </a:p>
      </dgm:t>
    </dgm:pt>
    <dgm:pt modelId="{E53EA1A7-0BC3-4776-8A41-74777D73F982}">
      <dgm:prSet/>
      <dgm:spPr/>
      <dgm:t>
        <a:bodyPr/>
        <a:lstStyle/>
        <a:p>
          <a:r>
            <a:rPr lang="id-ID" dirty="0" smtClean="0"/>
            <a:t>PEMDA</a:t>
          </a:r>
          <a:r>
            <a:rPr lang="en-US" dirty="0" smtClean="0"/>
            <a:t>; </a:t>
          </a:r>
          <a:r>
            <a:rPr lang="id-ID" dirty="0" smtClean="0"/>
            <a:t>Lainnya (negara lain)</a:t>
          </a:r>
        </a:p>
      </dgm:t>
    </dgm:pt>
    <dgm:pt modelId="{BF47610B-844B-4491-9859-CD0F2E171494}" type="parTrans" cxnId="{1CDD3074-6225-4911-B897-97C8C0FF0B01}">
      <dgm:prSet/>
      <dgm:spPr/>
      <dgm:t>
        <a:bodyPr/>
        <a:lstStyle/>
        <a:p>
          <a:endParaRPr lang="id-ID"/>
        </a:p>
      </dgm:t>
    </dgm:pt>
    <dgm:pt modelId="{4D7F450D-117B-4238-B6D0-274110B770CC}" type="sibTrans" cxnId="{1CDD3074-6225-4911-B897-97C8C0FF0B01}">
      <dgm:prSet/>
      <dgm:spPr/>
      <dgm:t>
        <a:bodyPr/>
        <a:lstStyle/>
        <a:p>
          <a:endParaRPr lang="id-ID"/>
        </a:p>
      </dgm:t>
    </dgm:pt>
    <dgm:pt modelId="{FE4EA41C-B29E-4C00-B836-9815729B56D7}" type="pres">
      <dgm:prSet presAssocID="{DD191324-54FB-483E-89ED-195DDA118E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27B68C-D3B9-40A2-B3C0-68A7336C37BE}" type="pres">
      <dgm:prSet presAssocID="{B7A5758A-F761-4022-B455-04E768F10491}" presName="linNode" presStyleCnt="0"/>
      <dgm:spPr/>
    </dgm:pt>
    <dgm:pt modelId="{90ACF495-3A40-413F-9BFA-4A0439822D31}" type="pres">
      <dgm:prSet presAssocID="{B7A5758A-F761-4022-B455-04E768F104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574B-ADBA-4138-A31D-20F186663CF5}" type="pres">
      <dgm:prSet presAssocID="{B7A5758A-F761-4022-B455-04E768F1049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B758F3-6F25-4FEF-96CC-0223CC2D00AF}" type="pres">
      <dgm:prSet presAssocID="{5670534B-ECFD-42DD-BFBC-5DB22A9C1A85}" presName="spacing" presStyleCnt="0"/>
      <dgm:spPr/>
    </dgm:pt>
    <dgm:pt modelId="{C5988712-5916-4FC0-A5C4-67BAD6357E90}" type="pres">
      <dgm:prSet presAssocID="{99C23A9E-C743-413B-9118-130EB6692701}" presName="linNode" presStyleCnt="0"/>
      <dgm:spPr/>
    </dgm:pt>
    <dgm:pt modelId="{00605D7C-61BB-489C-8A03-3FE6EC3BFB95}" type="pres">
      <dgm:prSet presAssocID="{99C23A9E-C743-413B-9118-130EB669270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45EB71-734E-44E2-9D05-68C780941AC4}" type="pres">
      <dgm:prSet presAssocID="{99C23A9E-C743-413B-9118-130EB669270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375FB9-AC0C-4482-86CC-094433D7850B}" type="presOf" srcId="{765B3BE7-6773-4B74-BC2B-1528766F9704}" destId="{233A574B-ADBA-4138-A31D-20F186663CF5}" srcOrd="0" destOrd="0" presId="urn:microsoft.com/office/officeart/2005/8/layout/vList6"/>
    <dgm:cxn modelId="{987045CD-383A-42AF-A514-5D6B14A3BFF2}" srcId="{DD191324-54FB-483E-89ED-195DDA118E43}" destId="{99C23A9E-C743-413B-9118-130EB6692701}" srcOrd="1" destOrd="0" parTransId="{395E88E6-C315-4E0D-B07F-AC1ACE12E50D}" sibTransId="{2C8DE365-F8FB-4923-9781-827DEFCB8842}"/>
    <dgm:cxn modelId="{3A8C89DB-46C0-45B8-B735-8AD899A7C099}" type="presOf" srcId="{B7A5758A-F761-4022-B455-04E768F10491}" destId="{90ACF495-3A40-413F-9BFA-4A0439822D31}" srcOrd="0" destOrd="0" presId="urn:microsoft.com/office/officeart/2005/8/layout/vList6"/>
    <dgm:cxn modelId="{EAB127F0-A7D1-430D-BD08-6E6AFBDC46DE}" srcId="{B7A5758A-F761-4022-B455-04E768F10491}" destId="{765B3BE7-6773-4B74-BC2B-1528766F9704}" srcOrd="0" destOrd="0" parTransId="{7057EC88-0147-4B02-995C-3D496A0A8674}" sibTransId="{CA791802-8E25-46C4-8765-542DA9154525}"/>
    <dgm:cxn modelId="{BCA2BC87-6393-4576-BB88-7A2AD430B371}" srcId="{DD191324-54FB-483E-89ED-195DDA118E43}" destId="{B7A5758A-F761-4022-B455-04E768F10491}" srcOrd="0" destOrd="0" parTransId="{F4F37B47-26A5-43FE-8577-B1820BF67801}" sibTransId="{5670534B-ECFD-42DD-BFBC-5DB22A9C1A85}"/>
    <dgm:cxn modelId="{A2F5F0BC-08AC-41D8-BFB1-19A0803C7F40}" type="presOf" srcId="{E53EA1A7-0BC3-4776-8A41-74777D73F982}" destId="{2D45EB71-734E-44E2-9D05-68C780941AC4}" srcOrd="0" destOrd="2" presId="urn:microsoft.com/office/officeart/2005/8/layout/vList6"/>
    <dgm:cxn modelId="{1CDD3074-6225-4911-B897-97C8C0FF0B01}" srcId="{99C23A9E-C743-413B-9118-130EB6692701}" destId="{E53EA1A7-0BC3-4776-8A41-74777D73F982}" srcOrd="2" destOrd="0" parTransId="{BF47610B-844B-4491-9859-CD0F2E171494}" sibTransId="{4D7F450D-117B-4238-B6D0-274110B770CC}"/>
    <dgm:cxn modelId="{372D3B9C-70F1-4FA2-998E-592DEB322171}" srcId="{99C23A9E-C743-413B-9118-130EB6692701}" destId="{00F487ED-0DB6-43DE-9C44-BBAE56DA3527}" srcOrd="1" destOrd="0" parTransId="{D913F610-3415-4B53-8264-3AB4D394F88B}" sibTransId="{8EB30F3E-98C5-49DA-B1FD-4BFC4F15BD9C}"/>
    <dgm:cxn modelId="{97DD190F-9D54-4D5C-B1FE-26064BD391A4}" type="presOf" srcId="{DD191324-54FB-483E-89ED-195DDA118E43}" destId="{FE4EA41C-B29E-4C00-B836-9815729B56D7}" srcOrd="0" destOrd="0" presId="urn:microsoft.com/office/officeart/2005/8/layout/vList6"/>
    <dgm:cxn modelId="{CCC6D1F2-DC87-48EC-912A-663A78978DD8}" srcId="{99C23A9E-C743-413B-9118-130EB6692701}" destId="{0D1B2B91-670D-4D64-9526-83475DE03699}" srcOrd="0" destOrd="0" parTransId="{EF9BA509-A9E1-4C3D-94D1-FCAF33335E8F}" sibTransId="{8963BD3B-196D-4846-B41C-9700EEB90C54}"/>
    <dgm:cxn modelId="{6B0D8F67-6717-46D4-8C64-C6EBBEF12DE9}" type="presOf" srcId="{00F487ED-0DB6-43DE-9C44-BBAE56DA3527}" destId="{2D45EB71-734E-44E2-9D05-68C780941AC4}" srcOrd="0" destOrd="1" presId="urn:microsoft.com/office/officeart/2005/8/layout/vList6"/>
    <dgm:cxn modelId="{A16F83BF-4859-4B53-930B-F823CE1B24F8}" type="presOf" srcId="{0D1B2B91-670D-4D64-9526-83475DE03699}" destId="{2D45EB71-734E-44E2-9D05-68C780941AC4}" srcOrd="0" destOrd="0" presId="urn:microsoft.com/office/officeart/2005/8/layout/vList6"/>
    <dgm:cxn modelId="{6DADCA87-1403-4C34-A109-FA4359BBE746}" type="presOf" srcId="{99C23A9E-C743-413B-9118-130EB6692701}" destId="{00605D7C-61BB-489C-8A03-3FE6EC3BFB95}" srcOrd="0" destOrd="0" presId="urn:microsoft.com/office/officeart/2005/8/layout/vList6"/>
    <dgm:cxn modelId="{FF319E51-5576-4CB3-B1A2-B887C4D18293}" type="presParOf" srcId="{FE4EA41C-B29E-4C00-B836-9815729B56D7}" destId="{1027B68C-D3B9-40A2-B3C0-68A7336C37BE}" srcOrd="0" destOrd="0" presId="urn:microsoft.com/office/officeart/2005/8/layout/vList6"/>
    <dgm:cxn modelId="{54E3903A-9547-48BA-A36C-F8EADC4E8855}" type="presParOf" srcId="{1027B68C-D3B9-40A2-B3C0-68A7336C37BE}" destId="{90ACF495-3A40-413F-9BFA-4A0439822D31}" srcOrd="0" destOrd="0" presId="urn:microsoft.com/office/officeart/2005/8/layout/vList6"/>
    <dgm:cxn modelId="{4F249C81-F775-415F-995B-E4D15629A737}" type="presParOf" srcId="{1027B68C-D3B9-40A2-B3C0-68A7336C37BE}" destId="{233A574B-ADBA-4138-A31D-20F186663CF5}" srcOrd="1" destOrd="0" presId="urn:microsoft.com/office/officeart/2005/8/layout/vList6"/>
    <dgm:cxn modelId="{127E1D6A-35B4-4318-B8F9-F544053BAB66}" type="presParOf" srcId="{FE4EA41C-B29E-4C00-B836-9815729B56D7}" destId="{14B758F3-6F25-4FEF-96CC-0223CC2D00AF}" srcOrd="1" destOrd="0" presId="urn:microsoft.com/office/officeart/2005/8/layout/vList6"/>
    <dgm:cxn modelId="{6B0FD547-8922-4612-A051-A866FF34F9A4}" type="presParOf" srcId="{FE4EA41C-B29E-4C00-B836-9815729B56D7}" destId="{C5988712-5916-4FC0-A5C4-67BAD6357E90}" srcOrd="2" destOrd="0" presId="urn:microsoft.com/office/officeart/2005/8/layout/vList6"/>
    <dgm:cxn modelId="{2906F887-4E30-404B-A77A-EDA06ECEDCFA}" type="presParOf" srcId="{C5988712-5916-4FC0-A5C4-67BAD6357E90}" destId="{00605D7C-61BB-489C-8A03-3FE6EC3BFB95}" srcOrd="0" destOrd="0" presId="urn:microsoft.com/office/officeart/2005/8/layout/vList6"/>
    <dgm:cxn modelId="{7C591154-7ABA-4167-B64B-48869D376C34}" type="presParOf" srcId="{C5988712-5916-4FC0-A5C4-67BAD6357E90}" destId="{2D45EB71-734E-44E2-9D05-68C780941AC4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07324-B211-4EBE-822E-9DD3757C73D6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EDDE9-7818-4FFB-93FE-065FE49AEB3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4BFD-7310-407B-AA47-129AFEE65D3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4BFD-7310-407B-AA47-129AFEE65D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4BFD-7310-407B-AA47-129AFEE65D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02B6-26E6-4397-8957-6B61CC4CCFDA}" type="datetimeFigureOut">
              <a:rPr lang="id-ID" smtClean="0"/>
              <a:pPr/>
              <a:t>30/05/2013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034E-43CB-48FA-B99D-DFD9AF0D6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0.xml"/><Relationship Id="rId10" Type="http://schemas.openxmlformats.org/officeDocument/2006/relationships/slide" Target="slide10.xml"/><Relationship Id="rId4" Type="http://schemas.openxmlformats.org/officeDocument/2006/relationships/slide" Target="slide14.xml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5.gif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1.gstatic.com/images?q=tbn:ANd9GcQyjTBz2SCG79qCtBt4Va0motZvAX7KHfSLmBC7_aFSto1ye1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1142984"/>
            <a:ext cx="2705100" cy="16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1" name="Picture 7" descr="http://vietnamtravelandtours.net/wp-content/uploads/2013/05/Bali-Beautiful-Island-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0042"/>
            <a:ext cx="3190883" cy="1941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nip and Round Single Corner Rectangle 25"/>
          <p:cNvSpPr/>
          <p:nvPr/>
        </p:nvSpPr>
        <p:spPr>
          <a:xfrm>
            <a:off x="152400" y="76200"/>
            <a:ext cx="8991600" cy="6324600"/>
          </a:xfrm>
          <a:prstGeom prst="snipRoundRect">
            <a:avLst>
              <a:gd name="adj1" fmla="val 7186"/>
              <a:gd name="adj2" fmla="val 8845"/>
            </a:avLst>
          </a:prstGeom>
          <a:noFill/>
          <a:ln w="5715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228600" y="304800"/>
            <a:ext cx="8686800" cy="6324600"/>
          </a:xfrm>
          <a:prstGeom prst="snipRoundRect">
            <a:avLst>
              <a:gd name="adj1" fmla="val 7186"/>
              <a:gd name="adj2" fmla="val 19748"/>
            </a:avLst>
          </a:prstGeom>
          <a:noFill/>
          <a:ln w="5715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848600" cy="106680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itchFamily="18" charset="0"/>
                <a:cs typeface="Aharoni" pitchFamily="2" charset="-79"/>
              </a:rPr>
              <a:t>VALUASI EKONOMI SDAL DAN PEMBAYARAN JASA LINGKUNGAN  (PES)</a:t>
            </a:r>
            <a:endParaRPr lang="en-US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sto MT" pitchFamily="18" charset="0"/>
              <a:cs typeface="Aharoni" pitchFamily="2" charset="-79"/>
            </a:endParaRPr>
          </a:p>
        </p:txBody>
      </p:sp>
      <p:pic>
        <p:nvPicPr>
          <p:cNvPr id="1028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343400"/>
            <a:ext cx="3581400" cy="3581400"/>
          </a:xfrm>
          <a:prstGeom prst="rect">
            <a:avLst/>
          </a:prstGeom>
          <a:noFill/>
        </p:spPr>
      </p:pic>
      <p:pic>
        <p:nvPicPr>
          <p:cNvPr id="1031" name="Picture 7" descr="C:\Users\IREES\Pictures\diving and sea\coral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</p:spPr>
      </p:pic>
      <p:pic>
        <p:nvPicPr>
          <p:cNvPr id="1032" name="Picture 8" descr="C:\Users\IREES\Pictures\diving and sea\fish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762000"/>
            <a:ext cx="1219200" cy="1219200"/>
          </a:xfrm>
          <a:prstGeom prst="rect">
            <a:avLst/>
          </a:prstGeom>
          <a:noFill/>
        </p:spPr>
      </p:pic>
      <p:pic>
        <p:nvPicPr>
          <p:cNvPr id="1034" name="Picture 10" descr="C:\Users\IREES\Pictures\coal-power-plant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0250" y="5029200"/>
            <a:ext cx="2063750" cy="2063750"/>
          </a:xfrm>
          <a:prstGeom prst="rect">
            <a:avLst/>
          </a:prstGeom>
          <a:noFill/>
        </p:spPr>
      </p:pic>
      <p:sp>
        <p:nvSpPr>
          <p:cNvPr id="15" name="Cloud 14"/>
          <p:cNvSpPr/>
          <p:nvPr/>
        </p:nvSpPr>
        <p:spPr>
          <a:xfrm rot="18625045">
            <a:off x="7909174" y="4501280"/>
            <a:ext cx="609235" cy="4572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loud 15"/>
          <p:cNvSpPr/>
          <p:nvPr/>
        </p:nvSpPr>
        <p:spPr>
          <a:xfrm rot="18625045">
            <a:off x="7543664" y="3842610"/>
            <a:ext cx="978174" cy="66829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loud 16"/>
          <p:cNvSpPr/>
          <p:nvPr/>
        </p:nvSpPr>
        <p:spPr>
          <a:xfrm rot="18625045">
            <a:off x="7485685" y="4733095"/>
            <a:ext cx="417507" cy="4572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rved Down Arrow 17"/>
          <p:cNvSpPr/>
          <p:nvPr/>
        </p:nvSpPr>
        <p:spPr>
          <a:xfrm rot="356221" flipH="1">
            <a:off x="5638800" y="3886200"/>
            <a:ext cx="1981200" cy="685800"/>
          </a:xfrm>
          <a:prstGeom prst="curvedDownArrow">
            <a:avLst>
              <a:gd name="adj1" fmla="val 25000"/>
              <a:gd name="adj2" fmla="val 127115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IREES\Pictures\ngacir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105400"/>
            <a:ext cx="1157755" cy="922586"/>
          </a:xfrm>
          <a:prstGeom prst="rect">
            <a:avLst/>
          </a:prstGeom>
          <a:noFill/>
        </p:spPr>
      </p:pic>
      <p:sp>
        <p:nvSpPr>
          <p:cNvPr id="20" name="Cloud 19"/>
          <p:cNvSpPr/>
          <p:nvPr/>
        </p:nvSpPr>
        <p:spPr>
          <a:xfrm rot="18625045">
            <a:off x="2462835" y="5412546"/>
            <a:ext cx="417507" cy="4572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2" descr="C:\Users\IREES\Pictures\tru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5638800"/>
            <a:ext cx="1219200" cy="1219200"/>
          </a:xfrm>
          <a:prstGeom prst="rect">
            <a:avLst/>
          </a:prstGeom>
          <a:noFill/>
        </p:spPr>
      </p:pic>
      <p:sp>
        <p:nvSpPr>
          <p:cNvPr id="22" name="Cloud 21"/>
          <p:cNvSpPr/>
          <p:nvPr/>
        </p:nvSpPr>
        <p:spPr>
          <a:xfrm rot="18625045">
            <a:off x="2347041" y="6147336"/>
            <a:ext cx="265579" cy="283019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 22"/>
          <p:cNvSpPr/>
          <p:nvPr/>
        </p:nvSpPr>
        <p:spPr>
          <a:xfrm rot="15181442">
            <a:off x="2281105" y="4509645"/>
            <a:ext cx="660814" cy="6382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rved Down Arrow 23"/>
          <p:cNvSpPr/>
          <p:nvPr/>
        </p:nvSpPr>
        <p:spPr>
          <a:xfrm rot="21243779">
            <a:off x="3088686" y="3851936"/>
            <a:ext cx="2331317" cy="907569"/>
          </a:xfrm>
          <a:prstGeom prst="curvedDownArrow">
            <a:avLst>
              <a:gd name="adj1" fmla="val 25000"/>
              <a:gd name="adj2" fmla="val 127115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26" name="AutoShape 2" descr="data:image/jpeg;base64,/9j/4AAQSkZJRgABAQAAAQABAAD/2wCEAAkGBhIPEBAQEhAQDQ8PEA8NDxAPDxAQDxAQFhAVFxQQEhQXGyYfGBkjGRIVHy8gJCcpLCwsFR4xNTAqNSYrLCkBCQoKDgwOGg8PGikkHyAvKiwpLy0sLDUqKi4sLC4sLCwsKiwpKSwtKSwsKSwsKiwpKSwsLCksKSwsLCwsLCkvLP/AABEIARMAtwMBIgACEQEDEQH/xAAcAAEAAgMBAQEAAAAAAAAAAAAAAwQCBQcGAQj/xABEEAACAgEBBAYGBwYFAgcAAAABAgADBBEFEiExBhNBUWFxBxQiMoGRI0JScoKhojNic5KywSRDVLHws/E0RFPC0dLh/8QAGgEBAAIDAQAAAAAAAAAAAAAAAAQFAQIDBv/EAC8RAAIBAwIEBAUFAQEAAAAAAAABAgMEERIhBTFBURMiYXEygZHh8CNCobHx0RT/2gAMAwEAAhEDEQA/AO4xEQBERAEREARE1G3+lNGCq9axNlmoporG/daRzCL3d7HQDtMw5KKyzDaSyzb6xrOX5vS3aGUfYZNm1di1ql+QR3tYw3FPgoPmZSCZJ4tnZzHv9adfyTQSpq8Ytqbwnn2Icr2mtllnXNZ9nI0uzKzrXtDLUjiBY6Xp5FbFOo+M3Gy/SBk0kLl0rk1/6jFUrYvi9BJ3vND+Gb0eK21V41YfqZheUpPD29zokSrs3adWTUt1Ni3VONVdDqD3jwIPAg8RLUtCYIiIAiIgCIiAIiIAiIgCIiAIiIAiIgGm6VdI1wMc2bvW2uwqx6QdDbcfdXXsA0JJ7ADOeY2Gz2PkXN1uVdobbOOgHZVWD7ta8gPieMs7X2n67nW2g60YpfDxx2Mwb6e74soQeCeMs1CeN41fuc3Rg9lz9X9iquaniS0Lkj4lEk6qSCfCZ5nU2ctKRH1MisxZZVpnGpoOCZq9mZ77NvN1aWWUXNplUVDeJOnDIrT7YIAPeD3gT12D6RsG1gjWtjOToFyqrKOP3mG7+qeftqBmuysYEEEag8CDxB+E9DZcaqUoKEllL6m8bidFYxlHVkcMAQQQRqCDqCO8GZTkewNutsp+ALYDHW6kak451430r2L9pB5jiND1muwMAwIZWAYEHUEEagg909dbXMLmGuH+FjRrRrR1RM4iJJOwiIgCIiAIiIAiIgCInn+lXS+vBCoFORlWg9TjowBI7bLG+pWPtHyAJmspKKzJ4RiUlFZZvyZ5fpB0+xqVuqqt9ZywjhKqFNu7ZundFjr7KcdPeIni9oZWTnf+KvJT/TY5arG0+y2h37PxHTwEzxsJUUKiqijkqqFUfATz9zxyENqSz69CuqXy5U1ki2XjdVWifZVQT3nTifMnUzYo8i3NJ81nkpvW8srU2i0LI35V359DzloOniFoNMhZKweOsmNJlTwWi8r2z51sxZ5lRwYlPJUvrlbA6T5uKPUaba66lBuoses22rVqAaE1O6AjHhrrwYDsl55Tvwt6yt+AKdYD4hl5fMCWdpdzoN6XjK/w5QqSptuLxktY/TLaVJDG6rMA4mq6lat4dy2V6bp8SDOg9Guk9WfWzVhq7KyEupsGllTkagHTgQRyYag/OcuyndTotD2jTXeV610PdoxH/DPuwukJw82i567sep9cbKLqGq6ptStjMhIBR9Dqexm75e8P4jVlNRqtNP1WUTLW5q6lGo8p+x2iJHj5C2Kroy2Iw1VkYMrDvBHAySekLkREQBERAERPhgGs6SbeTBxrMh/a3dFRB71trHRKl8SSPLieyctx63d7L7mFmTe2/c+nD92pO5FHAD48zLvSfbY2hl6qS2Lhs1VI+rbkAkWXjvC+4p+8RzkdYnk+MXmuXhRey5+/2KO9uNcvDjyXMmQSVTIdZ86yecayRFLBYJmBEjFkyDzGMG2rJnuxuz6pmWs1ybYMJi0zmDzKNWRl46yRuZGWnVRycXLBY3pmolVGlhDMSWDMXkzKyJkkpM+TVPBu0mVtm334Ts2I6VLbr1lNiM9BbX9qiKy7r9h04HtE2tPTrPQ6uuHev2Ql1DHwDbzgfKUt2YlJZ0uKXNNKKlsvY7RuK0VhSPadG+nNWY/UujYmVoWFNpU9Yo5tS44WAdvIjtAnpRONZuIrjQ6gg7yOp3XrccnRhxVh2ET3/QXpK2XS1dunrWMVqv05WAg9XePBwNfAhh2T0/D+IK6WmW0l/JZ2t143llzR6aIiWpOE8v6QttnGxCiNuX5bDFpI5pvAmy0fdQMde/SeonMPSRcX2jjofdpw3tA/etu3SflTp8ZGu6rpUZTRHuanh0pSRpMOha1VFG6qKFUdwAlxWlVDM9+eBkm3ueXjIsF5G1krvf8A/vlNdsq4mlGJOtm9adTr77FtPLRgJvGl5dRs5bZNwLJIryglkso00lHBiMi6jzMGV6zJlMjtHeLM5hZMtZHY0wjZ8iBzIjM3MwndEZklYlhZAknUzSR0gfSZ835i7Su1sKOTLlgt78+F5S9YmLZM28NmPERLfZLXQzL6vadJ10GRVbisOwkL1tfy3H/mmmuvk/RoFtoYAHMZBY/dFFpP/wAfGWvDU4V4Ndza1qPx447naoiJ7U9SDOXekZN3aVLdlmCVB8a8gk/9UTpmVkrUj2OwSutWsdjyVVGpJ+AnE9obafPvOXYWAIZcapuApoJBA0H1m3VZie3hyEreJTjGg4vryK/iNSMaLT68iZTDNIVefHeeQ07nmckOZZ7D/cf+kyrgW/RV/wAOv+kTLIs+R5+UpbJs+iQdqg1nzUlf7SZGH6fzN+cPmbet5dqeaxGlqqyRZxNE8GyR5MLJr1tmXXSM4HdVC6bZBZdK7XSNrJmNM1lUJusmamVQ8mrebOJqpFpZIDIFeZb85NHZMysaU7Wk7tK1pnSCOc2VntkfXRbKzPpJcY5OOSV7JnsrbRwsmjK03lqbctU8dabCFsZe5gNCD4EdsptbKm0G1qs8UZR5kaD8zJlvmFSLXc70JONSMl3P0gDEjxkKogPEhFB8wBrE9eewPJelfMKbOascPWbqMU/cZ95x8URh8ZzNbJ0D0xj/AAWO3Yudjk+RS1f92E5rVZKDiqbmvY8/xXLmvY2KNMmkNTSfWUL2ZTlHIEo443LLF+1pcB5+y36hr+KbO9JrMyo+y6+/WSQOW8p95PiOXiBJdJ5Wnudae/l7l6uyWEaamrIDAMp1UjUGW68iaTps0ccGyVp93pUW2SCyR3A1J9Z8mCtM5rgHwtPq2zB5CzTZRyC+l8kF01q2yQXTV0zbUXWtkFlsga6QvbMxpjOTO15Qvsk7PKV5kqnERR8Fk2vRzZfreZiUfVa5brP4VP0jfMqq/immRhrpqAdCfgNNT+c6j6KejbIj59q7rXqK8ZSOK4+upsI7C50P3VXvlnaUddVPotyxsqDqVU+i3OiRET0J6U8x6SdmHI2XlKo3rK0XJrA5lqXFmg8whHxnE8a8EBhxDAMD3gz9JGcM6adEH2bczKn+AtctTYvu0FjqaLfsgEndY8CNBzErb+i5xUl0KviNBzipR6FCqyT9dNWLdJn6xPPOkeecS81sr2jWRLbrJAZhRwY5GrtqatiyAspOr1jvP1017e8dvnPuPnq/usCe0cmHmDxmxKypfgqcRdVBND6E6De3VuKsuvdunX4SdTxUXm5lna0Fcxnl4cVn3JEySOZ07OPCXardZqbdlpodFCtwIYDUgg6jTXxEs4V+qqT2gHhy10kecItZiQZxjjMTao8nUykjSdXkOUTgTNK9kzLyJ2mIoGGsyDTAmfQZ0wZPpMwMM0jssmyQDtK1h1mNl0+JxnZRwdEsHpOgfQ+vaOU5uJNGNWhsrHAXNYxK1see79FqQOfATtyIFAAAAAAAA0AA5ACeJ9EuyTVhtkMCGzbOuUHspUblXzALfjnuJ6e2p6KaXU9Va0/DpRXXqIiJIJImNlYYEEBgRoQQCCO4iZRAOf8ATf0a4bYmXdj4y0ZKU2W1mhnqUso3vcUheOhHLtnE9n5G4dxj7xLVuSTvg8QpJ+sPzn6rYa8OYn526edDW2dkMhTexLmZsVzxGnM0Mexl7O8AHv0hXVPMc49yDd0lKJSrtlpHnnkeyvl9KncT9Io8CfeHn85ZTaqjhqynuKNr+QlNOg38O5RztpdN/Y3yz7j1dYuVSfrDVfJ6t3+pDNbjZ29rprwOhBBBB7iDx7ZcxcjdvqbscGhvM+0n6lI/FNaUZQk0/wAxuS+FydK50y67EGLZv11t2lVJ+9px/MGVgjVa6KXrJJUL76a8xp2jXu4y1Um491XLctYr9x/bX+o/KTBZrJ6JNdCFVj4NSUH3KqbWrHAuFPc2qn5HjLWJnCzXdJIHbusB8CRxn0VyQHScpODWy/PocJOGNk/r9iYvI2smDvKGVkEcgW48hp/eaQp6maxjqeC+bJE+WBNW2We5/wCRj/sDI3diOCMx8QUHzaSVbvqd1QfUu27Q01J5DjMhaWAJG6SNdO7wlKnEOoZyGI4hR7invHefEyy1mngBxJmZRitkZlGK2RIqazedFeiz7Ru6oKRj1svrdp1ChOBNCHtsYfyg6ns13PRD0Y25aVZGTZ6vj2KtqU0k+sWKeK77kaVgjQ6DU8eYnV9m7Lqxa1pprWmpPdRBoOPM+JJ4kniZZW9k86qn0LS2sHlTq/T/AKT1VhVCqAqqAqgDQAAaADwmcRLYuRERAEREASltfY1OZS1F9a3VPzVuwjkykcVYdhHES7EA4x0h9DWRUS2HYuVVzFVzBMhfAP7r/HdPnPB5eFdi3lLEfFyaSDod3eUMuo5EhlIPKfqOcg9NPR5ltrz1XWpkXGyCPqOGPVWN+6Q27r2EL3yHWoRScorciVaKitcNmjwN+ULQ16qUvTd9aqHEPWOHXIO3Th46cD2R6zw3l0Y8HTQ8N4HVTr5gSlqQQVYo6nVWHNT/AM7JLi0mxiKyiWH2jS2q1sebNQw93j9Ug6dnCV2lPzLmiNOP/okqkPjXTv6+5tts2jeoyF/Z3otbHufi1evwLL8BI1yJY2dil6bsW5d36ygMG0VySGUjucEj4TSMzIxqcaWJz7nXssXwP5cpyqUk+XT+ug4nattVkufP0ZtPWY9Ymp60wcoAgEkseSqCzt5KOJnLwOxTqg28I2j3yhZcyEKCLidAqEHrm8tBofiAPGXsTYV9uhb/AAyHye4jwHJfjqfCWbcrGwgVXi+oDbvt2Mx7Hfv8PynWnTxtz/O5b23C5fFV2X8/Y1/rG7wem6s/wmcfzJqJFdtdOSK9j924UHxLaaTYdXlZXuqcSr98kWP8hqB8p8botYv+YgHd1bf/AGmH4EX5pLPbOxwr0bSEvJJv57GpOW4GrMBw1IC6geA7Z1zon6KKXqx8jMNltjIlzYp0SlWI1CWKBq2mo1BOmo5Twuw8T1O0XGvHyrVZXqa9LStRA4FUFgXXXjqQSDy0nVehvTk5trY9tapcKzcrVk9W6hgrDdPFSCw7Trr2aSfayoSlhNN+32JFq7dy2acvY9go0GnZPsRLQtBERAEREAREQBERAEiycZLUauxVsrdSjo4DKykcVIPMSWIByTpP6F2UtZgWAqST6rkMRu+FVuh4eDfzTxuf0B2jRW9r4dirSOsZ0spcoB9dArEnTnwHZP0bMXYAEk6ADUk9g7TOEreDeTg6EG8rZn522BmnJsRtQWSh67tPdLdYu4fiAx+c2e1thpcBvg6r7rqd118j/blL+Bk+tXZOaRoMq5nrAAAFC+xVy7Sq72v70tZEpqrxN6ehaxWY4lueSr6JV6+1Ze47jYFHkd0A/nJDl42KGFKIzj2TuaDU9zWHn485ezNn5WYXoxKWvKqGv3WRN1G1CrvMQNToeGuuglRPR5k16HLfG2VQBqbL76ncqOYqqrJ3j5kfGd4UpzSb6/Qh1Z+E9NGCz3NFmbctsO7v+02irVX7IJJ0AOnHt5k6T0GxNjV0gNZuvdzL6e6TzCfZH+/OQ4Wy3awVbMrv2hVq29a+MMZTx9427xB8d7d8p6VPRxtQqCVwlLfUOTbvJ94iog/AzjcW1xUWiCwvRrcpLqF1UeMZ+ZEc9FHDSUbct7nSqpDdba25XWpALHmTqeAAAJJPAATfYXomzHP02Tj0L2ihLL3P4n3APkZ7foz0HxtnlnrD2XsN1r7m37d3nuLoAEXUclA8dZxt+DvVmpyOVLh9STXibI5/i+jraNx9pcfDXXi1lvXOB3hKxofiwnvuiXQmrZwZg75F9gC2X2aA7o47iKOCLrx07e0nhPR6RL2lbUqXwItaVrSpbwW4iIkgkiIiAIiIAiIgCIiAIiIAnmPSPn9Vs+5Ad18rdwaz263HdY/BN8/CennNun+Z1+0MfHB1TEqOTYOzrrdUr18QiufxzlWnog5G0FlpGrxaRWiqBoAAAO4AaASrtHICKzMdFUFie4AambPq/wApq8nYz7Qurw62FfWtvWORqFpT2nOnbx3Rp27wlFTg5yUe5ObwsmPRjpPlGn1TAxurysljfdc+jOA3BX3dN2tFQKAz666cFOs9fsb0WV7/AKxn2NtHIPE9YzGseB1Or+R0X90T1OwtgU4VQqpXTkXduNtrfbsb6x/25DQTZS/jDC3ILeTCqoKAqgKqgBVUAKAOQAHKZxE3NRERAEREAREQBERAEREAREQBERAEREA+Gcjx7xkZOVlDiL8iwoe+qv6Kv9Nev4p0Tpltb1TAyrx76UsK/wCK/sVj+ZlnPNhYYpqrrH1EVNe8gaE/OV1/PEVHud6K3bJMnL0Z6wPcRGZteTMW0XTyXX4ibH0ZYnWZOXkHlSiYid2856y38hUJ5vEffS2//UXO6/w1+jr/AEpr+Ke89FuLu7PWw+9k3ZGSfI2lV/SizlZw/Ub7G9V+X3PXxES2IoiIgCIiAIiIAiIgCIiAIiIAiIgCIiAIiIB4b0q3a1YdGv7XLWxx3pSjWfLeCfOeZzrSmNaV9/q2VPvt7K/mwmz9IGVv7Soq11FGI9hHc91wA/TTNXtNuGNWP8zIrJ+7WGsP5oJT3TzWx2JVNYgRZlQpqVB7tSBB5Kun9p03ofQK9n4SjsxqOQ05oDr+c5PtPM3zcgH7NBqdfrMrHd08tD8Z2LYYAxscL7oopC6cRp1a6TtYfub9DWv0L0REsiOIiIAiIgCIiAIiIAiIgCIiAIiIAiIgCInwwDke3Les2rnv2I+PjL5JQrH9VrSPKGuTiDuTKf47iAH9RkFD9ZkZlg49Zn5hB5HQXFF1+CCWcvhlYZ7xkp8Sit/7DKKq81ZfP+ibH4UamqreS9//AFci8a/uqerX8knXuiN2/gYTDkcWj/picowl/wAPp2pdkq3mMh/7EToXovyd/ZtKfWoe/Gb8FzafpKyXZPzSRyrckz1kREsiOIiIAiIgCIiAIiIAiIgCIiAIiIAiIgCDEQDiWxH3gzci9+U58zk2GX9rrocZx/l5Nev3bA1Z/rE1uyPZNicurycuvjz4ZNk2+1KjZRaq+/uEp99faT9SiefntUee7J37Ua506u66rXhf/iqx46BbQPiFb8U9L6K8zctzcUnm1ebWO8MNyzTyZE/nnjdu7SFleNbUN+4lb6gCo3QU1cWangpUlf8AtPmD0h9Xtoy67FoW0NQ1jp1gSuwakle8Mg8uMk0FKm1UaeHlfNfiMTg3DP5+bneImr6M5l12JTZeu5c6ksNwpqN47rFDxUld06dms2ktk8rJCYiImQIiIAiIgCIiAIiIAiIgCIiAIiIAgxEA4rtOvqc/aFXdltcPu3ItuvzZvlL+Nkz0PTHoLfkZXreM1AZ6UpuqvNiByjMUsV1B0IDEaaTz7dE9pJ/5Ot+J/Z5lenn7YWVFe2qObcVsyXCpHSkzym19nhDZWVq6lGuvBFel3V5AKs7MOYrcctOXHsmtXNQuG3foyW62oe0yutZV7twck4nXnrwM9rldD9pWtWwwVRkJUlsvHKtU3B62AJOhGh8wJX2f6LNorbv7mLV76k2ZDv7J03dQicWGmnZrw8z3hTm4vXHO225zlJZWl9T0XQPp3XXXVh5L7qj2MTJZtarK/qVWOT7LgcATwYAcdZ0dW1GoOoPEEcjOcbK9Dqgk5OS1qMdXx8dOoobvBJLNoe3QrOg4ODXRWlVSLVVWoREQaKq9wEmU9SXnOUsZ2J4iJ0NR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228" name="AutoShape 4" descr="data:image/jpeg;base64,/9j/4AAQSkZJRgABAQAAAQABAAD/2wCEAAkGBhIPEBAQEhAQDQ8PEA8NDxAPDxAQDxAQFhAVFxQQEhQXGyYfGBkjGRIVHy8gJCcpLCwsFR4xNTAqNSYrLCkBCQoKDgwOGg8PGikkHyAvKiwpLy0sLDUqKi4sLC4sLCwsKiwpKSwtKSwsKSwsKiwpKSwsLCksKSwsLCwsLCkvLP/AABEIARMAtwMBIgACEQEDEQH/xAAcAAEAAgMBAQEAAAAAAAAAAAAAAwQCBQcGAQj/xABEEAACAgEBBAYGBwYFAgcAAAABAgADBBEFEiExBhNBUWFxBxQiMoGRI0JScoKhojNic5KywSRDVLHws/E0RFPC0dLh/8QAGgEBAAIDAQAAAAAAAAAAAAAAAAQFAQIDBv/EAC8RAAIBAwIEBAUFAQEAAAAAAAABAgMEERIhBTFBURMiYXEygZHh8CNCobHx0RT/2gAMAwEAAhEDEQA/AO4xEQBERAEREARE1G3+lNGCq9axNlmoporG/daRzCL3d7HQDtMw5KKyzDaSyzb6xrOX5vS3aGUfYZNm1di1ql+QR3tYw3FPgoPmZSCZJ4tnZzHv9adfyTQSpq8Ytqbwnn2Icr2mtllnXNZ9nI0uzKzrXtDLUjiBY6Xp5FbFOo+M3Gy/SBk0kLl0rk1/6jFUrYvi9BJ3vND+Gb0eK21V41YfqZheUpPD29zokSrs3adWTUt1Ni3VONVdDqD3jwIPAg8RLUtCYIiIAiIgCIiAIiIAiIgCIiAIiIAiIgGm6VdI1wMc2bvW2uwqx6QdDbcfdXXsA0JJ7ADOeY2Gz2PkXN1uVdobbOOgHZVWD7ta8gPieMs7X2n67nW2g60YpfDxx2Mwb6e74soQeCeMs1CeN41fuc3Rg9lz9X9iquaniS0Lkj4lEk6qSCfCZ5nU2ctKRH1MisxZZVpnGpoOCZq9mZ77NvN1aWWUXNplUVDeJOnDIrT7YIAPeD3gT12D6RsG1gjWtjOToFyqrKOP3mG7+qeftqBmuysYEEEag8CDxB+E9DZcaqUoKEllL6m8bidFYxlHVkcMAQQQRqCDqCO8GZTkewNutsp+ALYDHW6kak451430r2L9pB5jiND1muwMAwIZWAYEHUEEagg909dbXMLmGuH+FjRrRrR1RM4iJJOwiIgCIiAIiIAiIgCInn+lXS+vBCoFORlWg9TjowBI7bLG+pWPtHyAJmspKKzJ4RiUlFZZvyZ5fpB0+xqVuqqt9ZywjhKqFNu7ZundFjr7KcdPeIni9oZWTnf+KvJT/TY5arG0+y2h37PxHTwEzxsJUUKiqijkqqFUfATz9zxyENqSz69CuqXy5U1ki2XjdVWifZVQT3nTifMnUzYo8i3NJ81nkpvW8srU2i0LI35V359DzloOniFoNMhZKweOsmNJlTwWi8r2z51sxZ5lRwYlPJUvrlbA6T5uKPUaba66lBuoses22rVqAaE1O6AjHhrrwYDsl55Tvwt6yt+AKdYD4hl5fMCWdpdzoN6XjK/w5QqSptuLxktY/TLaVJDG6rMA4mq6lat4dy2V6bp8SDOg9Guk9WfWzVhq7KyEupsGllTkagHTgQRyYag/OcuyndTotD2jTXeV610PdoxH/DPuwukJw82i567sep9cbKLqGq6ptStjMhIBR9Dqexm75e8P4jVlNRqtNP1WUTLW5q6lGo8p+x2iJHj5C2Kroy2Iw1VkYMrDvBHAySekLkREQBERAERPhgGs6SbeTBxrMh/a3dFRB71trHRKl8SSPLieyctx63d7L7mFmTe2/c+nD92pO5FHAD48zLvSfbY2hl6qS2Lhs1VI+rbkAkWXjvC+4p+8RzkdYnk+MXmuXhRey5+/2KO9uNcvDjyXMmQSVTIdZ86yecayRFLBYJmBEjFkyDzGMG2rJnuxuz6pmWs1ybYMJi0zmDzKNWRl46yRuZGWnVRycXLBY3pmolVGlhDMSWDMXkzKyJkkpM+TVPBu0mVtm334Ts2I6VLbr1lNiM9BbX9qiKy7r9h04HtE2tPTrPQ6uuHev2Ql1DHwDbzgfKUt2YlJZ0uKXNNKKlsvY7RuK0VhSPadG+nNWY/UujYmVoWFNpU9Yo5tS44WAdvIjtAnpRONZuIrjQ6gg7yOp3XrccnRhxVh2ET3/QXpK2XS1dunrWMVqv05WAg9XePBwNfAhh2T0/D+IK6WmW0l/JZ2t143llzR6aIiWpOE8v6QttnGxCiNuX5bDFpI5pvAmy0fdQMde/SeonMPSRcX2jjofdpw3tA/etu3SflTp8ZGu6rpUZTRHuanh0pSRpMOha1VFG6qKFUdwAlxWlVDM9+eBkm3ueXjIsF5G1krvf8A/vlNdsq4mlGJOtm9adTr77FtPLRgJvGl5dRs5bZNwLJIryglkso00lHBiMi6jzMGV6zJlMjtHeLM5hZMtZHY0wjZ8iBzIjM3MwndEZklYlhZAknUzSR0gfSZ835i7Su1sKOTLlgt78+F5S9YmLZM28NmPERLfZLXQzL6vadJ10GRVbisOwkL1tfy3H/mmmuvk/RoFtoYAHMZBY/dFFpP/wAfGWvDU4V4Ndza1qPx447naoiJ7U9SDOXekZN3aVLdlmCVB8a8gk/9UTpmVkrUj2OwSutWsdjyVVGpJ+AnE9obafPvOXYWAIZcapuApoJBA0H1m3VZie3hyEreJTjGg4vryK/iNSMaLT68iZTDNIVefHeeQ07nmckOZZ7D/cf+kyrgW/RV/wAOv+kTLIs+R5+UpbJs+iQdqg1nzUlf7SZGH6fzN+cPmbet5dqeaxGlqqyRZxNE8GyR5MLJr1tmXXSM4HdVC6bZBZdK7XSNrJmNM1lUJusmamVQ8mrebOJqpFpZIDIFeZb85NHZMysaU7Wk7tK1pnSCOc2VntkfXRbKzPpJcY5OOSV7JnsrbRwsmjK03lqbctU8dabCFsZe5gNCD4EdsptbKm0G1qs8UZR5kaD8zJlvmFSLXc70JONSMl3P0gDEjxkKogPEhFB8wBrE9eewPJelfMKbOascPWbqMU/cZ95x8URh8ZzNbJ0D0xj/AAWO3Yudjk+RS1f92E5rVZKDiqbmvY8/xXLmvY2KNMmkNTSfWUL2ZTlHIEo443LLF+1pcB5+y36hr+KbO9JrMyo+y6+/WSQOW8p95PiOXiBJdJ5Wnudae/l7l6uyWEaamrIDAMp1UjUGW68iaTps0ccGyVp93pUW2SCyR3A1J9Z8mCtM5rgHwtPq2zB5CzTZRyC+l8kF01q2yQXTV0zbUXWtkFlsga6QvbMxpjOTO15Qvsk7PKV5kqnERR8Fk2vRzZfreZiUfVa5brP4VP0jfMqq/immRhrpqAdCfgNNT+c6j6KejbIj59q7rXqK8ZSOK4+upsI7C50P3VXvlnaUddVPotyxsqDqVU+i3OiRET0J6U8x6SdmHI2XlKo3rK0XJrA5lqXFmg8whHxnE8a8EBhxDAMD3gz9JGcM6adEH2bczKn+AtctTYvu0FjqaLfsgEndY8CNBzErb+i5xUl0KviNBzipR6FCqyT9dNWLdJn6xPPOkeecS81sr2jWRLbrJAZhRwY5GrtqatiyAspOr1jvP1017e8dvnPuPnq/usCe0cmHmDxmxKypfgqcRdVBND6E6De3VuKsuvdunX4SdTxUXm5lna0Fcxnl4cVn3JEySOZ07OPCXardZqbdlpodFCtwIYDUgg6jTXxEs4V+qqT2gHhy10kecItZiQZxjjMTao8nUykjSdXkOUTgTNK9kzLyJ2mIoGGsyDTAmfQZ0wZPpMwMM0jssmyQDtK1h1mNl0+JxnZRwdEsHpOgfQ+vaOU5uJNGNWhsrHAXNYxK1see79FqQOfATtyIFAAAAAAAA0AA5ACeJ9EuyTVhtkMCGzbOuUHspUblXzALfjnuJ6e2p6KaXU9Va0/DpRXXqIiJIJImNlYYEEBgRoQQCCO4iZRAOf8ATf0a4bYmXdj4y0ZKU2W1mhnqUso3vcUheOhHLtnE9n5G4dxj7xLVuSTvg8QpJ+sPzn6rYa8OYn526edDW2dkMhTexLmZsVzxGnM0Mexl7O8AHv0hXVPMc49yDd0lKJSrtlpHnnkeyvl9KncT9Io8CfeHn85ZTaqjhqynuKNr+QlNOg38O5RztpdN/Y3yz7j1dYuVSfrDVfJ6t3+pDNbjZ29rprwOhBBBB7iDx7ZcxcjdvqbscGhvM+0n6lI/FNaUZQk0/wAxuS+FydK50y67EGLZv11t2lVJ+9px/MGVgjVa6KXrJJUL76a8xp2jXu4y1Um491XLctYr9x/bX+o/KTBZrJ6JNdCFVj4NSUH3KqbWrHAuFPc2qn5HjLWJnCzXdJIHbusB8CRxn0VyQHScpODWy/PocJOGNk/r9iYvI2smDvKGVkEcgW48hp/eaQp6maxjqeC+bJE+WBNW2We5/wCRj/sDI3diOCMx8QUHzaSVbvqd1QfUu27Q01J5DjMhaWAJG6SNdO7wlKnEOoZyGI4hR7invHefEyy1mngBxJmZRitkZlGK2RIqazedFeiz7Ru6oKRj1svrdp1ChOBNCHtsYfyg6ns13PRD0Y25aVZGTZ6vj2KtqU0k+sWKeK77kaVgjQ6DU8eYnV9m7Lqxa1pprWmpPdRBoOPM+JJ4kniZZW9k86qn0LS2sHlTq/T/AKT1VhVCqAqqAqgDQAAaADwmcRLYuRERAEREASltfY1OZS1F9a3VPzVuwjkykcVYdhHES7EA4x0h9DWRUS2HYuVVzFVzBMhfAP7r/HdPnPB5eFdi3lLEfFyaSDod3eUMuo5EhlIPKfqOcg9NPR5ltrz1XWpkXGyCPqOGPVWN+6Q27r2EL3yHWoRScorciVaKitcNmjwN+ULQ16qUvTd9aqHEPWOHXIO3Th46cD2R6zw3l0Y8HTQ8N4HVTr5gSlqQQVYo6nVWHNT/AM7JLi0mxiKyiWH2jS2q1sebNQw93j9Ug6dnCV2lPzLmiNOP/okqkPjXTv6+5tts2jeoyF/Z3otbHufi1evwLL8BI1yJY2dil6bsW5d36ygMG0VySGUjucEj4TSMzIxqcaWJz7nXssXwP5cpyqUk+XT+ug4nattVkufP0ZtPWY9Ymp60wcoAgEkseSqCzt5KOJnLwOxTqg28I2j3yhZcyEKCLidAqEHrm8tBofiAPGXsTYV9uhb/AAyHye4jwHJfjqfCWbcrGwgVXi+oDbvt2Mx7Hfv8PynWnTxtz/O5b23C5fFV2X8/Y1/rG7wem6s/wmcfzJqJFdtdOSK9j924UHxLaaTYdXlZXuqcSr98kWP8hqB8p8botYv+YgHd1bf/AGmH4EX5pLPbOxwr0bSEvJJv57GpOW4GrMBw1IC6geA7Z1zon6KKXqx8jMNltjIlzYp0SlWI1CWKBq2mo1BOmo5Twuw8T1O0XGvHyrVZXqa9LStRA4FUFgXXXjqQSDy0nVehvTk5trY9tapcKzcrVk9W6hgrDdPFSCw7Trr2aSfayoSlhNN+32JFq7dy2acvY9go0GnZPsRLQtBERAEREAREQBERAEiycZLUauxVsrdSjo4DKykcVIPMSWIByTpP6F2UtZgWAqST6rkMRu+FVuh4eDfzTxuf0B2jRW9r4dirSOsZ0spcoB9dArEnTnwHZP0bMXYAEk6ADUk9g7TOEreDeTg6EG8rZn522BmnJsRtQWSh67tPdLdYu4fiAx+c2e1thpcBvg6r7rqd118j/blL+Bk+tXZOaRoMq5nrAAAFC+xVy7Sq72v70tZEpqrxN6ehaxWY4lueSr6JV6+1Ze47jYFHkd0A/nJDl42KGFKIzj2TuaDU9zWHn485ezNn5WYXoxKWvKqGv3WRN1G1CrvMQNToeGuuglRPR5k16HLfG2VQBqbL76ncqOYqqrJ3j5kfGd4UpzSb6/Qh1Z+E9NGCz3NFmbctsO7v+02irVX7IJJ0AOnHt5k6T0GxNjV0gNZuvdzL6e6TzCfZH+/OQ4Wy3awVbMrv2hVq29a+MMZTx9427xB8d7d8p6VPRxtQqCVwlLfUOTbvJ94iog/AzjcW1xUWiCwvRrcpLqF1UeMZ+ZEc9FHDSUbct7nSqpDdba25XWpALHmTqeAAAJJPAATfYXomzHP02Tj0L2ihLL3P4n3APkZ7foz0HxtnlnrD2XsN1r7m37d3nuLoAEXUclA8dZxt+DvVmpyOVLh9STXibI5/i+jraNx9pcfDXXi1lvXOB3hKxofiwnvuiXQmrZwZg75F9gC2X2aA7o47iKOCLrx07e0nhPR6RL2lbUqXwItaVrSpbwW4iIkgkiIiAIiIAiIgCIiAIiIAnmPSPn9Vs+5Ad18rdwaz263HdY/BN8/CennNun+Z1+0MfHB1TEqOTYOzrrdUr18QiufxzlWnog5G0FlpGrxaRWiqBoAAAO4AaASrtHICKzMdFUFie4AambPq/wApq8nYz7Qurw62FfWtvWORqFpT2nOnbx3Rp27wlFTg5yUe5ObwsmPRjpPlGn1TAxurysljfdc+jOA3BX3dN2tFQKAz666cFOs9fsb0WV7/AKxn2NtHIPE9YzGseB1Or+R0X90T1OwtgU4VQqpXTkXduNtrfbsb6x/25DQTZS/jDC3ILeTCqoKAqgKqgBVUAKAOQAHKZxE3NRERAEREAREQBERAEREAREQBERAEREA+Gcjx7xkZOVlDiL8iwoe+qv6Kv9Nev4p0Tpltb1TAyrx76UsK/wCK/sVj+ZlnPNhYYpqrrH1EVNe8gaE/OV1/PEVHud6K3bJMnL0Z6wPcRGZteTMW0XTyXX4ibH0ZYnWZOXkHlSiYid2856y38hUJ5vEffS2//UXO6/w1+jr/AEpr+Ke89FuLu7PWw+9k3ZGSfI2lV/SizlZw/Ub7G9V+X3PXxES2IoiIgCIiAIiIAiIgCIiAIiIAiIgCIiAIiIB4b0q3a1YdGv7XLWxx3pSjWfLeCfOeZzrSmNaV9/q2VPvt7K/mwmz9IGVv7Soq11FGI9hHc91wA/TTNXtNuGNWP8zIrJ+7WGsP5oJT3TzWx2JVNYgRZlQpqVB7tSBB5Kun9p03ofQK9n4SjsxqOQ05oDr+c5PtPM3zcgH7NBqdfrMrHd08tD8Z2LYYAxscL7oopC6cRp1a6TtYfub9DWv0L0REsiOIiIAiIgCIiAIiIAiIgCIiAIiIAiIgCInwwDke3Les2rnv2I+PjL5JQrH9VrSPKGuTiDuTKf47iAH9RkFD9ZkZlg49Zn5hB5HQXFF1+CCWcvhlYZ7xkp8Sit/7DKKq81ZfP+ibH4UamqreS9//AFci8a/uqerX8knXuiN2/gYTDkcWj/picowl/wAPp2pdkq3mMh/7EToXovyd/ZtKfWoe/Gb8FzafpKyXZPzSRyrckz1kREsiOIiIAiIgCIiAIiIAiIgCIiAIiIAiIgCDEQDiWxH3gzci9+U58zk2GX9rrocZx/l5Nev3bA1Z/rE1uyPZNicurycuvjz4ZNk2+1KjZRaq+/uEp99faT9SiefntUee7J37Ua506u66rXhf/iqx46BbQPiFb8U9L6K8zctzcUnm1ebWO8MNyzTyZE/nnjdu7SFleNbUN+4lb6gCo3QU1cWangpUlf8AtPmD0h9Xtoy67FoW0NQ1jp1gSuwakle8Mg8uMk0FKm1UaeHlfNfiMTg3DP5+bneImr6M5l12JTZeu5c6ksNwpqN47rFDxUld06dms2ktk8rJCYiImQIiIAiIgCIiAIiIAiIgCIiAIiIAgxEA4rtOvqc/aFXdltcPu3ItuvzZvlL+Nkz0PTHoLfkZXreM1AZ6UpuqvNiByjMUsV1B0IDEaaTz7dE9pJ/5Ot+J/Z5lenn7YWVFe2qObcVsyXCpHSkzym19nhDZWVq6lGuvBFel3V5AKs7MOYrcctOXHsmtXNQuG3foyW62oe0yutZV7twck4nXnrwM9rldD9pWtWwwVRkJUlsvHKtU3B62AJOhGh8wJX2f6LNorbv7mLV76k2ZDv7J03dQicWGmnZrw8z3hTm4vXHO225zlJZWl9T0XQPp3XXXVh5L7qj2MTJZtarK/qVWOT7LgcATwYAcdZ0dW1GoOoPEEcjOcbK9Dqgk5OS1qMdXx8dOoobvBJLNoe3QrOg4ODXRWlVSLVVWoREQaKq9wEmU9SXnOUsZ2J4iJ0NR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386" name="Picture 2" descr="http://t1.gstatic.com/images?q=tbn:ANd9GcRH863hFeT8ySQxfP0MKmMtm4zqD6nxHYno4JDxmUF5-QEbyzkHK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1524000" cy="981076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lbow Connector 13"/>
          <p:cNvCxnSpPr/>
          <p:nvPr/>
        </p:nvCxnSpPr>
        <p:spPr>
          <a:xfrm rot="16200000" flipH="1">
            <a:off x="3793966" y="92235"/>
            <a:ext cx="1588" cy="5760720"/>
          </a:xfrm>
          <a:prstGeom prst="bentConnector3">
            <a:avLst>
              <a:gd name="adj1" fmla="val 2383508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446123" y="2970609"/>
            <a:ext cx="456406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-76200" y="-76200"/>
            <a:ext cx="990600" cy="1066800"/>
            <a:chOff x="2667000" y="1600200"/>
            <a:chExt cx="1524000" cy="1524000"/>
          </a:xfrm>
        </p:grpSpPr>
        <p:pic>
          <p:nvPicPr>
            <p:cNvPr id="5" name="Picture 4" descr="C:\Users\IREES\Pictures\orbz-nature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667000" y="160020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2819400" y="1752600"/>
              <a:ext cx="1219200" cy="1181100"/>
            </a:xfrm>
            <a:prstGeom prst="ellipse">
              <a:avLst/>
            </a:prstGeom>
            <a:noFill/>
            <a:ln w="57150">
              <a:solidFill>
                <a:srgbClr val="6633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400" y="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Proses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Pelaksanaan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 PJL </a:t>
            </a:r>
            <a:endParaRPr kumimoji="0" lang="en-US" sz="2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900859" y="3204071"/>
            <a:ext cx="90547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23803" y="2742009"/>
            <a:ext cx="45640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6200" y="1200835"/>
            <a:ext cx="1828800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IDENTIFIKASI KOMODITAS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0" y="2099102"/>
            <a:ext cx="914400" cy="4924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Deskripsi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Komoditas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990600" y="2099102"/>
            <a:ext cx="914400" cy="4924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Nilai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Komoditas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/>
          <p:cNvCxnSpPr>
            <a:stCxn id="17" idx="2"/>
            <a:endCxn id="19" idx="0"/>
          </p:cNvCxnSpPr>
          <p:nvPr/>
        </p:nvCxnSpPr>
        <p:spPr>
          <a:xfrm rot="5400000">
            <a:off x="413266" y="1521768"/>
            <a:ext cx="621268" cy="5334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2"/>
            <a:endCxn id="20" idx="0"/>
          </p:cNvCxnSpPr>
          <p:nvPr/>
        </p:nvCxnSpPr>
        <p:spPr>
          <a:xfrm rot="16200000" flipH="1">
            <a:off x="908566" y="1559868"/>
            <a:ext cx="621268" cy="4572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2362200" y="1108502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IDENTIFIKASI PENJUAL, PEMBELI DAN FASILITATOR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099102"/>
            <a:ext cx="838200" cy="4924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Prospek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Penjual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2098357"/>
            <a:ext cx="838200" cy="4924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Prospek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Pembeli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3810000" y="2099102"/>
            <a:ext cx="914400" cy="4924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Prospek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Fasilitator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3" idx="2"/>
            <a:endCxn id="25" idx="0"/>
          </p:cNvCxnSpPr>
          <p:nvPr/>
        </p:nvCxnSpPr>
        <p:spPr>
          <a:xfrm rot="5400000">
            <a:off x="2593033" y="1377434"/>
            <a:ext cx="528935" cy="9144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2"/>
          </p:cNvCxnSpPr>
          <p:nvPr/>
        </p:nvCxnSpPr>
        <p:spPr>
          <a:xfrm rot="16200000" flipH="1">
            <a:off x="3583633" y="1301234"/>
            <a:ext cx="528935" cy="10668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2"/>
            <a:endCxn id="26" idx="0"/>
          </p:cNvCxnSpPr>
          <p:nvPr/>
        </p:nvCxnSpPr>
        <p:spPr>
          <a:xfrm rot="5400000">
            <a:off x="3050605" y="1834262"/>
            <a:ext cx="52819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5638800" y="1108502"/>
            <a:ext cx="1905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IDENTIFIKASI KELEMBAGAAN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4800600" y="2099102"/>
            <a:ext cx="1066800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Hak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Kepemilikan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5943600" y="1981200"/>
            <a:ext cx="1295400" cy="8925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Pemanfaatan</a:t>
            </a:r>
            <a:r>
              <a:rPr lang="en-US" sz="1300" dirty="0" smtClean="0">
                <a:solidFill>
                  <a:schemeClr val="tx1"/>
                </a:solidFill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</a:rPr>
              <a:t>pengelolaan</a:t>
            </a:r>
            <a:r>
              <a:rPr lang="en-US" sz="1300" dirty="0" smtClean="0">
                <a:solidFill>
                  <a:schemeClr val="tx1"/>
                </a:solidFill>
              </a:rPr>
              <a:t>  </a:t>
            </a:r>
            <a:r>
              <a:rPr lang="en-US" sz="1300" dirty="0" err="1" smtClean="0">
                <a:solidFill>
                  <a:schemeClr val="tx1"/>
                </a:solidFill>
              </a:rPr>
              <a:t>pasar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lingkungan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>
          <a:xfrm>
            <a:off x="7315200" y="2146012"/>
            <a:ext cx="797169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Aspek</a:t>
            </a:r>
            <a:r>
              <a:rPr lang="en-US" sz="1300" dirty="0" smtClean="0">
                <a:solidFill>
                  <a:schemeClr val="tx1"/>
                </a:solidFill>
              </a:rPr>
              <a:t> Legal </a:t>
            </a:r>
          </a:p>
        </p:txBody>
      </p:sp>
      <p:cxnSp>
        <p:nvCxnSpPr>
          <p:cNvPr id="36" name="Elbow Connector 35"/>
          <p:cNvCxnSpPr>
            <a:stCxn id="31" idx="2"/>
            <a:endCxn id="33" idx="0"/>
          </p:cNvCxnSpPr>
          <p:nvPr/>
        </p:nvCxnSpPr>
        <p:spPr>
          <a:xfrm rot="5400000">
            <a:off x="5698183" y="1205984"/>
            <a:ext cx="528935" cy="12573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2"/>
            <a:endCxn id="85" idx="0"/>
          </p:cNvCxnSpPr>
          <p:nvPr/>
        </p:nvCxnSpPr>
        <p:spPr>
          <a:xfrm rot="16200000" flipH="1">
            <a:off x="7357334" y="804133"/>
            <a:ext cx="563433" cy="20955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34" idx="0"/>
          </p:cNvCxnSpPr>
          <p:nvPr/>
        </p:nvCxnSpPr>
        <p:spPr>
          <a:xfrm rot="5400000">
            <a:off x="6385784" y="1775683"/>
            <a:ext cx="411033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9" idx="2"/>
            <a:endCxn id="20" idx="2"/>
          </p:cNvCxnSpPr>
          <p:nvPr/>
        </p:nvCxnSpPr>
        <p:spPr>
          <a:xfrm rot="16200000" flipH="1">
            <a:off x="952500" y="2096245"/>
            <a:ext cx="1588" cy="990600"/>
          </a:xfrm>
          <a:prstGeom prst="bentConnector3">
            <a:avLst>
              <a:gd name="adj1" fmla="val 2383508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5" idx="2"/>
            <a:endCxn id="27" idx="2"/>
          </p:cNvCxnSpPr>
          <p:nvPr/>
        </p:nvCxnSpPr>
        <p:spPr>
          <a:xfrm rot="16200000" flipH="1">
            <a:off x="3333750" y="1658095"/>
            <a:ext cx="1588" cy="1866900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6993151" y="931649"/>
            <a:ext cx="34498" cy="3352800"/>
          </a:xfrm>
          <a:prstGeom prst="bentConnector3">
            <a:avLst>
              <a:gd name="adj1" fmla="val 167514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1295400" y="3665547"/>
            <a:ext cx="4038600" cy="292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SKEMA PEMBAYARAN JASA LINGKUNGAN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hlinkClick r:id="rId9" action="ppaction://hlinksldjump"/>
          </p:cNvPr>
          <p:cNvSpPr txBox="1"/>
          <p:nvPr/>
        </p:nvSpPr>
        <p:spPr>
          <a:xfrm>
            <a:off x="685800" y="4508212"/>
            <a:ext cx="2209800" cy="292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Desain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Kontrak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hlinkClick r:id="" action="ppaction://noaction"/>
          </p:cNvPr>
          <p:cNvSpPr txBox="1"/>
          <p:nvPr/>
        </p:nvSpPr>
        <p:spPr>
          <a:xfrm>
            <a:off x="3810000" y="4508212"/>
            <a:ext cx="2209800" cy="292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Sistem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Pembayaran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42" idx="2"/>
            <a:endCxn id="43" idx="0"/>
          </p:cNvCxnSpPr>
          <p:nvPr/>
        </p:nvCxnSpPr>
        <p:spPr>
          <a:xfrm rot="5400000">
            <a:off x="2277562" y="3471073"/>
            <a:ext cx="550277" cy="15240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2"/>
            <a:endCxn id="44" idx="0"/>
          </p:cNvCxnSpPr>
          <p:nvPr/>
        </p:nvCxnSpPr>
        <p:spPr>
          <a:xfrm rot="16200000" flipH="1">
            <a:off x="3839662" y="3432973"/>
            <a:ext cx="550277" cy="16002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hlinkClick r:id="" action="ppaction://noaction"/>
          </p:cNvPr>
          <p:cNvSpPr txBox="1"/>
          <p:nvPr/>
        </p:nvSpPr>
        <p:spPr>
          <a:xfrm>
            <a:off x="2209800" y="5117812"/>
            <a:ext cx="2209800" cy="292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Perjanjian</a:t>
            </a:r>
            <a:r>
              <a:rPr lang="en-US" sz="1300" dirty="0" smtClean="0">
                <a:solidFill>
                  <a:schemeClr val="tx1"/>
                </a:solidFill>
              </a:rPr>
              <a:t> PJL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48" name="Elbow Connector 47"/>
          <p:cNvCxnSpPr>
            <a:stCxn id="43" idx="2"/>
            <a:endCxn id="47" idx="0"/>
          </p:cNvCxnSpPr>
          <p:nvPr/>
        </p:nvCxnSpPr>
        <p:spPr>
          <a:xfrm rot="16200000" flipH="1">
            <a:off x="2394094" y="4197206"/>
            <a:ext cx="317212" cy="15240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4" idx="2"/>
            <a:endCxn id="47" idx="0"/>
          </p:cNvCxnSpPr>
          <p:nvPr/>
        </p:nvCxnSpPr>
        <p:spPr>
          <a:xfrm rot="5400000">
            <a:off x="3956194" y="4159106"/>
            <a:ext cx="317212" cy="16002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hlinkClick r:id="" action="ppaction://noaction"/>
          </p:cNvPr>
          <p:cNvSpPr txBox="1"/>
          <p:nvPr/>
        </p:nvSpPr>
        <p:spPr>
          <a:xfrm>
            <a:off x="0" y="5936903"/>
            <a:ext cx="1295400" cy="6924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Detail </a:t>
            </a:r>
            <a:r>
              <a:rPr lang="en-US" sz="1300" dirty="0" err="1" smtClean="0">
                <a:solidFill>
                  <a:schemeClr val="tx1"/>
                </a:solidFill>
              </a:rPr>
              <a:t>Perencanaan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Pengelolaan</a:t>
            </a:r>
            <a:r>
              <a:rPr lang="en-US" sz="1300" dirty="0" smtClean="0">
                <a:solidFill>
                  <a:schemeClr val="tx1"/>
                </a:solidFill>
              </a:rPr>
              <a:t> PJL 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hlinkClick r:id="" action="ppaction://noaction"/>
          </p:cNvPr>
          <p:cNvSpPr txBox="1"/>
          <p:nvPr/>
        </p:nvSpPr>
        <p:spPr>
          <a:xfrm>
            <a:off x="2895600" y="5936903"/>
            <a:ext cx="1295400" cy="292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MONEV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hlinkClick r:id="" action="ppaction://noaction"/>
          </p:cNvPr>
          <p:cNvSpPr txBox="1"/>
          <p:nvPr/>
        </p:nvSpPr>
        <p:spPr>
          <a:xfrm>
            <a:off x="7162800" y="5936903"/>
            <a:ext cx="1447800" cy="49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Penyelesaian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konflik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hlinkClick r:id="" action="ppaction://noaction"/>
          </p:cNvPr>
          <p:cNvSpPr txBox="1"/>
          <p:nvPr/>
        </p:nvSpPr>
        <p:spPr>
          <a:xfrm>
            <a:off x="1371600" y="5936903"/>
            <a:ext cx="1447800" cy="6924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Verifikasi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Penyedian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Jasa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Lingkungan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47" idx="2"/>
            <a:endCxn id="50" idx="0"/>
          </p:cNvCxnSpPr>
          <p:nvPr/>
        </p:nvCxnSpPr>
        <p:spPr>
          <a:xfrm rot="5400000">
            <a:off x="1717849" y="4340051"/>
            <a:ext cx="526703" cy="26670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7" idx="2"/>
            <a:endCxn id="52" idx="0"/>
          </p:cNvCxnSpPr>
          <p:nvPr/>
        </p:nvCxnSpPr>
        <p:spPr>
          <a:xfrm rot="16200000" flipH="1">
            <a:off x="5337349" y="3387551"/>
            <a:ext cx="526703" cy="45720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7" idx="2"/>
            <a:endCxn id="53" idx="0"/>
          </p:cNvCxnSpPr>
          <p:nvPr/>
        </p:nvCxnSpPr>
        <p:spPr>
          <a:xfrm rot="5400000">
            <a:off x="2441749" y="5063951"/>
            <a:ext cx="526703" cy="12192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7" idx="2"/>
            <a:endCxn id="51" idx="0"/>
          </p:cNvCxnSpPr>
          <p:nvPr/>
        </p:nvCxnSpPr>
        <p:spPr>
          <a:xfrm rot="16200000" flipH="1">
            <a:off x="3165649" y="5559251"/>
            <a:ext cx="526703" cy="2286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2" idx="3"/>
            <a:endCxn id="42" idx="3"/>
          </p:cNvCxnSpPr>
          <p:nvPr/>
        </p:nvCxnSpPr>
        <p:spPr>
          <a:xfrm flipH="1" flipV="1">
            <a:off x="5334000" y="3811741"/>
            <a:ext cx="3276600" cy="2371384"/>
          </a:xfrm>
          <a:prstGeom prst="bentConnector3">
            <a:avLst>
              <a:gd name="adj1" fmla="val -6977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>
            <a:hlinkClick r:id="" action="ppaction://noaction"/>
          </p:cNvPr>
          <p:cNvSpPr txBox="1"/>
          <p:nvPr/>
        </p:nvSpPr>
        <p:spPr>
          <a:xfrm>
            <a:off x="4267200" y="5936903"/>
            <a:ext cx="1447800" cy="292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PELAPORAN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47" idx="2"/>
            <a:endCxn id="59" idx="0"/>
          </p:cNvCxnSpPr>
          <p:nvPr/>
        </p:nvCxnSpPr>
        <p:spPr>
          <a:xfrm rot="16200000" flipH="1">
            <a:off x="3889549" y="4835351"/>
            <a:ext cx="526703" cy="16764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hlinkClick r:id="" action="ppaction://noaction"/>
          </p:cNvPr>
          <p:cNvSpPr txBox="1"/>
          <p:nvPr/>
        </p:nvSpPr>
        <p:spPr>
          <a:xfrm>
            <a:off x="5791200" y="5909102"/>
            <a:ext cx="1295400" cy="492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Manajemen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Resiko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2" name="Elbow Connector 61"/>
          <p:cNvCxnSpPr>
            <a:stCxn id="61" idx="0"/>
            <a:endCxn id="47" idx="2"/>
          </p:cNvCxnSpPr>
          <p:nvPr/>
        </p:nvCxnSpPr>
        <p:spPr>
          <a:xfrm rot="16200000" flipV="1">
            <a:off x="4627349" y="4097551"/>
            <a:ext cx="498902" cy="31242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hlinkClick r:id="rId10" action="ppaction://hlinksldjump"/>
          </p:cNvPr>
          <p:cNvSpPr txBox="1"/>
          <p:nvPr/>
        </p:nvSpPr>
        <p:spPr>
          <a:xfrm>
            <a:off x="8229600" y="2133600"/>
            <a:ext cx="914400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</a:rPr>
              <a:t>Institusi</a:t>
            </a:r>
            <a:r>
              <a:rPr lang="en-US" sz="1300" dirty="0" smtClean="0">
                <a:solidFill>
                  <a:schemeClr val="tx1"/>
                </a:solidFill>
              </a:rPr>
              <a:t>/ </a:t>
            </a:r>
            <a:r>
              <a:rPr lang="en-US" sz="1300" dirty="0" err="1" smtClean="0">
                <a:solidFill>
                  <a:schemeClr val="tx1"/>
                </a:solidFill>
              </a:rPr>
              <a:t>organisasi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cxnSp>
        <p:nvCxnSpPr>
          <p:cNvPr id="102" name="Elbow Connector 101"/>
          <p:cNvCxnSpPr>
            <a:stCxn id="31" idx="2"/>
            <a:endCxn id="35" idx="0"/>
          </p:cNvCxnSpPr>
          <p:nvPr/>
        </p:nvCxnSpPr>
        <p:spPr>
          <a:xfrm rot="16200000" flipH="1">
            <a:off x="6864620" y="1296846"/>
            <a:ext cx="575845" cy="112248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7430294" y="2932906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1466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21416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764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fihak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,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lain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smtClean="0"/>
              <a:t>Perusahaan </a:t>
            </a:r>
            <a:r>
              <a:rPr lang="en-US" dirty="0" err="1" smtClean="0"/>
              <a:t>Swasta</a:t>
            </a:r>
            <a:r>
              <a:rPr lang="en-US" dirty="0" smtClean="0"/>
              <a:t>/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/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endParaRPr lang="en-US" dirty="0" smtClean="0"/>
          </a:p>
          <a:p>
            <a:pPr marL="284163" indent="-284163">
              <a:buFont typeface="+mj-lt"/>
              <a:buAutoNum type="arabicPeriod"/>
            </a:pPr>
            <a:r>
              <a:rPr lang="en-US" dirty="0" smtClean="0"/>
              <a:t>Individual </a:t>
            </a:r>
          </a:p>
        </p:txBody>
      </p:sp>
      <p:pic>
        <p:nvPicPr>
          <p:cNvPr id="33795" name="Picture 3" descr="C:\Users\IREES\Pictures\services-ic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3200" y="762000"/>
            <a:ext cx="1320800" cy="1320800"/>
          </a:xfrm>
          <a:prstGeom prst="rect">
            <a:avLst/>
          </a:prstGeom>
          <a:noFill/>
        </p:spPr>
      </p:pic>
      <p:pic>
        <p:nvPicPr>
          <p:cNvPr id="33796" name="Picture 4" descr="C:\Users\IREES\Pictures\farm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497512"/>
            <a:ext cx="1436688" cy="1436688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8100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Lebih</a:t>
            </a:r>
            <a:r>
              <a:rPr lang="en-US" sz="2000" dirty="0" smtClean="0"/>
              <a:t> detail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kerangka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stakeholder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4958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Pemerintah</a:t>
            </a:r>
            <a:r>
              <a:rPr lang="en-US" dirty="0" smtClean="0"/>
              <a:t> Indonesia –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lain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– </a:t>
            </a:r>
            <a:r>
              <a:rPr lang="en-US" dirty="0" err="1" smtClean="0"/>
              <a:t>Pemda</a:t>
            </a:r>
            <a:endParaRPr lang="en-US" dirty="0" smtClean="0"/>
          </a:p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Pemda-pemda</a:t>
            </a:r>
            <a:endParaRPr lang="en-US" dirty="0" smtClean="0"/>
          </a:p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Pemerintah</a:t>
            </a:r>
            <a:r>
              <a:rPr lang="en-US" dirty="0" smtClean="0"/>
              <a:t> – </a:t>
            </a:r>
            <a:r>
              <a:rPr lang="en-US" dirty="0" err="1" smtClean="0"/>
              <a:t>kel</a:t>
            </a:r>
            <a:r>
              <a:rPr lang="en-US" dirty="0" smtClean="0"/>
              <a:t>. </a:t>
            </a:r>
            <a:r>
              <a:rPr lang="en-US" dirty="0" err="1" smtClean="0"/>
              <a:t>Masyarakat</a:t>
            </a:r>
            <a:r>
              <a:rPr lang="en-US" dirty="0" smtClean="0"/>
              <a:t>/ </a:t>
            </a:r>
            <a:r>
              <a:rPr lang="en-US" dirty="0" err="1" smtClean="0"/>
              <a:t>masy</a:t>
            </a:r>
            <a:r>
              <a:rPr lang="en-US" dirty="0" smtClean="0"/>
              <a:t>. </a:t>
            </a:r>
            <a:r>
              <a:rPr lang="en-US" dirty="0" err="1" smtClean="0"/>
              <a:t>Adat</a:t>
            </a:r>
            <a:r>
              <a:rPr lang="en-US" dirty="0" smtClean="0"/>
              <a:t>/individual/ </a:t>
            </a:r>
            <a:r>
              <a:rPr lang="en-US" dirty="0" err="1" smtClean="0"/>
              <a:t>Persusahaan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/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419600" y="44958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dirty="0" smtClean="0"/>
              <a:t>Perusahaan </a:t>
            </a:r>
            <a:r>
              <a:rPr lang="en-US" dirty="0" err="1" smtClean="0"/>
              <a:t>Swasta</a:t>
            </a:r>
            <a:r>
              <a:rPr lang="en-US" dirty="0" smtClean="0"/>
              <a:t>/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– Individual/</a:t>
            </a:r>
            <a:r>
              <a:rPr lang="en-US" dirty="0" err="1" smtClean="0"/>
              <a:t>Kel</a:t>
            </a:r>
            <a:r>
              <a:rPr lang="en-US" dirty="0" smtClean="0"/>
              <a:t>. </a:t>
            </a:r>
            <a:r>
              <a:rPr lang="en-US" dirty="0" err="1" smtClean="0"/>
              <a:t>Masyarakat</a:t>
            </a:r>
            <a:r>
              <a:rPr lang="en-US" dirty="0" smtClean="0"/>
              <a:t>/</a:t>
            </a:r>
            <a:r>
              <a:rPr lang="en-US" dirty="0" err="1" smtClean="0"/>
              <a:t>masy</a:t>
            </a:r>
            <a:r>
              <a:rPr lang="en-US" dirty="0" smtClean="0"/>
              <a:t>. </a:t>
            </a:r>
            <a:r>
              <a:rPr lang="en-US" dirty="0" err="1" smtClean="0"/>
              <a:t>Adat</a:t>
            </a:r>
            <a:endParaRPr lang="en-US" dirty="0" smtClean="0"/>
          </a:p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–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  <a:p>
            <a:pPr marL="284163" indent="-284163">
              <a:buFont typeface="Arial" pitchFamily="34" charset="0"/>
              <a:buChar char="•"/>
            </a:pPr>
            <a:r>
              <a:rPr lang="en-US" dirty="0" err="1" smtClean="0"/>
              <a:t>Kel</a:t>
            </a:r>
            <a:r>
              <a:rPr lang="en-US" dirty="0" smtClean="0"/>
              <a:t>. </a:t>
            </a:r>
            <a:r>
              <a:rPr lang="en-US" dirty="0" err="1" smtClean="0"/>
              <a:t>Masyarakat</a:t>
            </a:r>
            <a:r>
              <a:rPr lang="en-US" dirty="0" smtClean="0"/>
              <a:t> – </a:t>
            </a:r>
            <a:r>
              <a:rPr lang="en-US" dirty="0" err="1" smtClean="0"/>
              <a:t>Kel</a:t>
            </a:r>
            <a:r>
              <a:rPr lang="en-US" dirty="0" smtClean="0"/>
              <a:t>. </a:t>
            </a:r>
            <a:r>
              <a:rPr lang="en-US" dirty="0" err="1" smtClean="0"/>
              <a:t>Masyarakat</a:t>
            </a:r>
            <a:r>
              <a:rPr lang="en-US" dirty="0" smtClean="0"/>
              <a:t>/ </a:t>
            </a:r>
            <a:r>
              <a:rPr lang="en-US" dirty="0" err="1" smtClean="0"/>
              <a:t>Masy</a:t>
            </a:r>
            <a:r>
              <a:rPr lang="en-US" dirty="0" smtClean="0"/>
              <a:t>. </a:t>
            </a:r>
            <a:r>
              <a:rPr lang="en-US" dirty="0" err="1" smtClean="0"/>
              <a:t>Adat</a:t>
            </a:r>
            <a:r>
              <a:rPr lang="en-US" dirty="0" smtClean="0"/>
              <a:t>/</a:t>
            </a:r>
            <a:r>
              <a:rPr lang="en-US" dirty="0" err="1" smtClean="0"/>
              <a:t>Indivual</a:t>
            </a:r>
            <a:endParaRPr lang="en-US" dirty="0" smtClean="0"/>
          </a:p>
          <a:p>
            <a:pPr marL="284163" indent="-284163">
              <a:buFont typeface="Arial" pitchFamily="34" charset="0"/>
              <a:buChar char="•"/>
            </a:pPr>
            <a:r>
              <a:rPr lang="en-US" dirty="0" smtClean="0"/>
              <a:t>Individual - Individual</a:t>
            </a:r>
          </a:p>
        </p:txBody>
      </p:sp>
      <p:pic>
        <p:nvPicPr>
          <p:cNvPr id="33797" name="Picture 5" descr="C:\Users\IREES\Pictures\people_contact-i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0" y="2971800"/>
            <a:ext cx="895350" cy="895350"/>
          </a:xfrm>
          <a:prstGeom prst="rect">
            <a:avLst/>
          </a:prstGeom>
          <a:noFill/>
        </p:spPr>
      </p:pic>
      <p:pic>
        <p:nvPicPr>
          <p:cNvPr id="13" name="Picture 2" descr="C:\Users\IREES\Pictures\Home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85800" y="304800"/>
            <a:ext cx="59506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Siapa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Penjual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pembeli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Dalam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skema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pjl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0"/>
            <a:ext cx="9144000" cy="6858000"/>
          </a:xfrm>
          <a:prstGeom prst="snip2Same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>
            <a:off x="76200" y="0"/>
            <a:ext cx="8991600" cy="6858000"/>
          </a:xfrm>
          <a:prstGeom prst="snip2SameRect">
            <a:avLst>
              <a:gd name="adj1" fmla="val 13449"/>
              <a:gd name="adj2" fmla="val 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76200" y="0"/>
            <a:ext cx="8991600" cy="6858000"/>
          </a:xfrm>
          <a:prstGeom prst="snip2SameRect">
            <a:avLst>
              <a:gd name="adj1" fmla="val 11150"/>
              <a:gd name="adj2" fmla="val 0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1066800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penjual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pembeli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kelompok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/group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pemerintah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usaha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individual,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kelpmpok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masyarakat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diagregasikan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berbagai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Organisasi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kemasyarakatan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eksternal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organisasi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Bekerjasama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Organisasi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terdaftar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legal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Pemerintah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mengelola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agregasi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entitasnya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skema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multi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pembeli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penjual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memiliki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kejelasan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mengenai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perwakilan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menandatangani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perjanjian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monitoring,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sertifikasi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verifikasi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disepakati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kontrak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menerima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revenue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revenue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didistribusikan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Users\IREES\Pictures\ico-big-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102829"/>
            <a:ext cx="838200" cy="755171"/>
          </a:xfrm>
          <a:prstGeom prst="rect">
            <a:avLst/>
          </a:prstGeom>
          <a:noFill/>
        </p:spPr>
      </p:pic>
      <p:pic>
        <p:nvPicPr>
          <p:cNvPr id="8" name="Picture 2" descr="C:\Users\IREES\Pictures\ico-big-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096000"/>
            <a:ext cx="838200" cy="755171"/>
          </a:xfrm>
          <a:prstGeom prst="rect">
            <a:avLst/>
          </a:prstGeom>
          <a:noFill/>
        </p:spPr>
      </p:pic>
      <p:pic>
        <p:nvPicPr>
          <p:cNvPr id="11" name="Picture 2" descr="C:\Users\IREES\Pictures\ico-big-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0"/>
            <a:ext cx="838200" cy="755171"/>
          </a:xfrm>
          <a:prstGeom prst="rect">
            <a:avLst/>
          </a:prstGeom>
          <a:noFill/>
        </p:spPr>
      </p:pic>
      <p:pic>
        <p:nvPicPr>
          <p:cNvPr id="12" name="Picture 2" descr="C:\Users\IREES\Pictures\ico-big-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838200" cy="755171"/>
          </a:xfrm>
          <a:prstGeom prst="rect">
            <a:avLst/>
          </a:prstGeom>
          <a:noFill/>
        </p:spPr>
      </p:pic>
      <p:pic>
        <p:nvPicPr>
          <p:cNvPr id="4100" name="Picture 4" descr="C:\Users\IREES\Pictures\paymen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2" descr="C:\Users\IREES\Pictures\Home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14400" y="457200"/>
            <a:ext cx="5608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Multi buyers &amp; sellers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MEKANISME PES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4 (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empat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mekanisme PES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Community to Community (C to C)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Private to Community (P to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C);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Government to Government (G to G); </a:t>
            </a:r>
            <a:endParaRPr lang="en-US" sz="2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Community to Government (C to G).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mekanisme ini yang disebutkan pertama berperan sebagai pengguna yang membeli jasa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lingkungan, sedangkan yang disebut kedua merupakan penyedia jasa lingkungan.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PES C </a:t>
            </a:r>
            <a:r>
              <a:rPr lang="en-US" b="1" dirty="0" smtClean="0"/>
              <a:t>TO C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PES C to C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berperan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pengguna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penyedia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Kekuatan PES tipe C to C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mekanisme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sederhana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melibatkan kelompok penyedia jasa, pengguna jasa dan mediator; dan didasarkan 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kelembagaan lokal.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Kelemahan utama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nilai transaksi jasa lingkungan hanya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didasarkan atas kesepakatan tanpa penilaian.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PES C </a:t>
            </a:r>
            <a:r>
              <a:rPr lang="en-US" b="1" dirty="0" smtClean="0"/>
              <a:t>TO C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PES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peluang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paling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penjamin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keberadaan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PES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Lembaga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donor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dilibatkan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apalagi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dikaitkan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kemiskinan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SDAL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beragam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PES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pula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melibatkan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PES P </a:t>
            </a:r>
            <a:r>
              <a:rPr lang="en-US" b="1" dirty="0" smtClean="0"/>
              <a:t>TO C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Kekuatan PES tipe P to C terletak pada kekuatan modal yang dimiliki pihak swasta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(pengguna); peran mediator dalam pengumpulan dana dan pengawasan pemanfaatannya;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dan skema PES yang sederhana.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elemahannya adalah tingginya tuntutan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pembeli jasa lingkungan untuk memperoleh jasa lingkungan.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 TO 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Kekuatan utama PES tipe G to G adalah nilai transaksi jasa lingkungan yang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umumnya telah berdasarkan hasil valuasi; memiliki landasan hukum; dan skema yang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sederhana yang hanya melibatkan dua pihak yang bertransaksi tanpa ada mediator.</a:t>
            </a:r>
          </a:p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Kelemahanya yang nampak adalah tidak melibatkan masyarakat dalam proses 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implementasi.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PES tipe G to G memiliki peluang yang baik untuk melibatkan lembaga donor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smtClean="0">
                <a:latin typeface="Arial" pitchFamily="34" charset="0"/>
                <a:cs typeface="Arial" pitchFamily="34" charset="0"/>
              </a:rPr>
              <a:t>internasional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yang peduli dengan jasa lingkungan seperti carbon sequestration.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52400" y="114300"/>
            <a:ext cx="8839200" cy="6629400"/>
          </a:xfrm>
          <a:prstGeom prst="plaque">
            <a:avLst>
              <a:gd name="adj" fmla="val 73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C:\Users\IREES\Pictures\payment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</p:spPr>
      </p:pic>
      <p:sp>
        <p:nvSpPr>
          <p:cNvPr id="6" name="Plaque 5"/>
          <p:cNvSpPr/>
          <p:nvPr/>
        </p:nvSpPr>
        <p:spPr>
          <a:xfrm>
            <a:off x="38100" y="0"/>
            <a:ext cx="9067800" cy="6858000"/>
          </a:xfrm>
          <a:prstGeom prst="plaque">
            <a:avLst>
              <a:gd name="adj" fmla="val 73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Picture 4" descr="C:\Users\IREES\Pictures\diving and sea\treasur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43013" name="Picture 5" descr="C:\Users\IREES\Pictures\Tropical-Ston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76800"/>
            <a:ext cx="2438400" cy="24384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1524000"/>
            <a:ext cx="77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4163" lvl="0" indent="-284163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Pembayaran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finansial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langsung</a:t>
            </a:r>
            <a:r>
              <a:rPr lang="en-US" sz="2200" dirty="0" smtClean="0"/>
              <a:t>, </a:t>
            </a:r>
            <a:r>
              <a:rPr lang="en-US" sz="2200" dirty="0" err="1" smtClean="0"/>
              <a:t>contohnya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pemanfaatan</a:t>
            </a:r>
            <a:r>
              <a:rPr lang="en-US" sz="2200" dirty="0" smtClean="0"/>
              <a:t> </a:t>
            </a:r>
            <a:r>
              <a:rPr lang="en-US" sz="2200" dirty="0" err="1" smtClean="0"/>
              <a:t>lahan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akhirnya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hilangnya</a:t>
            </a:r>
            <a:r>
              <a:rPr lang="en-US" sz="2200" dirty="0" smtClean="0"/>
              <a:t> livelihood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biaya</a:t>
            </a:r>
            <a:r>
              <a:rPr lang="en-US" sz="2200" dirty="0" smtClean="0"/>
              <a:t> </a:t>
            </a:r>
            <a:r>
              <a:rPr lang="en-US" sz="2200" dirty="0" err="1" smtClean="0"/>
              <a:t>kompensasi</a:t>
            </a:r>
            <a:r>
              <a:rPr lang="en-US" sz="2200" dirty="0" smtClean="0"/>
              <a:t>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. </a:t>
            </a:r>
          </a:p>
          <a:p>
            <a:pPr marL="284163" lvl="0" indent="-284163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Bantuan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misalnya</a:t>
            </a:r>
            <a:r>
              <a:rPr lang="en-US" sz="2200" dirty="0" smtClean="0"/>
              <a:t> </a:t>
            </a:r>
            <a:r>
              <a:rPr lang="en-US" sz="2200" dirty="0" err="1" smtClean="0"/>
              <a:t>bantuan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rumah</a:t>
            </a:r>
            <a:r>
              <a:rPr lang="en-US" sz="2200" dirty="0" smtClean="0"/>
              <a:t> </a:t>
            </a:r>
            <a:r>
              <a:rPr lang="en-US" sz="2200" dirty="0" err="1" smtClean="0"/>
              <a:t>sakit</a:t>
            </a:r>
            <a:r>
              <a:rPr lang="en-US" sz="2200" dirty="0" smtClean="0"/>
              <a:t>, </a:t>
            </a:r>
            <a:r>
              <a:rPr lang="en-US" sz="2200" dirty="0" err="1" smtClean="0"/>
              <a:t>sekolah</a:t>
            </a:r>
            <a:r>
              <a:rPr lang="en-US" sz="2200" dirty="0" smtClean="0"/>
              <a:t>, </a:t>
            </a:r>
            <a:r>
              <a:rPr lang="en-US" sz="2200" dirty="0" err="1" smtClean="0"/>
              <a:t>tempat</a:t>
            </a:r>
            <a:r>
              <a:rPr lang="en-US" sz="2200" dirty="0" smtClean="0"/>
              <a:t> </a:t>
            </a:r>
            <a:r>
              <a:rPr lang="en-US" sz="2200" dirty="0" err="1" smtClean="0"/>
              <a:t>ibadah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lain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</a:p>
          <a:p>
            <a:pPr marL="284163" lvl="0" indent="-284163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Pembayaran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In-kind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misalnya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training </a:t>
            </a:r>
            <a:r>
              <a:rPr lang="en-US" sz="2200" dirty="0" err="1" smtClean="0"/>
              <a:t>pertanian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</a:t>
            </a:r>
            <a:r>
              <a:rPr lang="en-US" sz="2200" dirty="0" err="1" smtClean="0"/>
              <a:t>kapasitas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</a:t>
            </a:r>
            <a:r>
              <a:rPr lang="en-US" sz="2200" dirty="0" err="1" smtClean="0"/>
              <a:t>pedesaan</a:t>
            </a:r>
            <a:r>
              <a:rPr lang="en-US" sz="2200" dirty="0" smtClean="0"/>
              <a:t>, </a:t>
            </a:r>
            <a:r>
              <a:rPr lang="en-US" sz="2200" dirty="0" err="1" smtClean="0"/>
              <a:t>peternakan</a:t>
            </a:r>
            <a:r>
              <a:rPr lang="en-US" sz="2200" dirty="0" smtClean="0"/>
              <a:t>, </a:t>
            </a:r>
            <a:r>
              <a:rPr lang="en-US" sz="2200" dirty="0" err="1" smtClean="0"/>
              <a:t>perikanan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lain </a:t>
            </a:r>
            <a:r>
              <a:rPr lang="en-US" sz="2200" dirty="0" err="1" smtClean="0"/>
              <a:t>sebagainya</a:t>
            </a:r>
            <a:r>
              <a:rPr lang="en-US" sz="2200" dirty="0" smtClean="0"/>
              <a:t>.</a:t>
            </a:r>
          </a:p>
          <a:p>
            <a:pPr marL="284163" lvl="0" indent="-284163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Pemberian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hak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ijin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pengelolaan</a:t>
            </a:r>
            <a:r>
              <a:rPr lang="en-US" sz="2200" dirty="0" smtClean="0"/>
              <a:t>, </a:t>
            </a:r>
            <a:r>
              <a:rPr lang="en-US" sz="2200" dirty="0" err="1" smtClean="0"/>
              <a:t>misalnya</a:t>
            </a:r>
            <a:r>
              <a:rPr lang="en-US" sz="2200" dirty="0" smtClean="0"/>
              <a:t> </a:t>
            </a:r>
            <a:r>
              <a:rPr lang="en-US" sz="2200" dirty="0" err="1" smtClean="0"/>
              <a:t>ijin</a:t>
            </a:r>
            <a:r>
              <a:rPr lang="en-US" sz="2200" dirty="0" smtClean="0"/>
              <a:t> </a:t>
            </a:r>
            <a:r>
              <a:rPr lang="en-US" sz="2200" dirty="0" err="1" smtClean="0"/>
              <a:t>pengelolaan</a:t>
            </a:r>
            <a:r>
              <a:rPr lang="en-US" sz="2200" dirty="0" smtClean="0"/>
              <a:t> </a:t>
            </a:r>
            <a:r>
              <a:rPr lang="en-US" sz="2200" dirty="0" err="1" smtClean="0"/>
              <a:t>hutan</a:t>
            </a:r>
            <a:r>
              <a:rPr lang="en-US" sz="2200" dirty="0" smtClean="0"/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IREES\Pictures\Home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457200"/>
            <a:ext cx="6424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Tipe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skema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pembayaran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 b="6494"/>
          <a:stretch>
            <a:fillRect/>
          </a:stretch>
        </p:blipFill>
        <p:spPr bwMode="auto">
          <a:xfrm>
            <a:off x="228600" y="1143000"/>
            <a:ext cx="859496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381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Contoh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Metode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Alternatif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Untuk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Kompensasi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dalam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Pembayaran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Jasa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Lingkungan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IREES\Pictures\Home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PENDAHULUAN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Ekosistem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penghasil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beragam produk dan jasa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lingkungan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keberlanjutan kehidupan.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Ekosistem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/SDAL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memiliki nilai guna langsung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langsung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pangan, serat dan bahan bakar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asa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lingkungan seperti pengatur iklim, siklus bahan makanan, pengatur sistem hidrologi,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penyedia keindahan alam, dan lain-lain; yang semuanya mendukung ativitas ekonomi.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Ekosistem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sustainable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lestari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menghasilkan jasa lingkungan yang baik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kegiatan pembangunan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Adanya saling keterkaitan hubungan antara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sistem alam dengan kegiatan ekonomi</a:t>
            </a:r>
            <a:endParaRPr lang="id-ID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ko-KR" sz="3600" b="1" dirty="0" err="1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Tipologi</a:t>
            </a:r>
            <a:r>
              <a:rPr lang="en-US" altLang="ko-KR" sz="3600" b="1" dirty="0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Pembayaran</a:t>
            </a:r>
            <a:r>
              <a:rPr lang="en-US" altLang="ko-KR" sz="3600" b="1" dirty="0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Jasa</a:t>
            </a:r>
            <a:r>
              <a:rPr lang="en-US" altLang="ko-KR" sz="3600" b="1" dirty="0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Lingkungan</a:t>
            </a:r>
            <a:r>
              <a:rPr lang="en-US" altLang="ko-KR" sz="3600" b="1" dirty="0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3600" b="1" dirty="0" err="1" smtClean="0">
                <a:latin typeface="Verdana" pitchFamily="34" charset="0"/>
                <a:ea typeface="Batang" pitchFamily="18" charset="-127"/>
                <a:cs typeface="Times New Roman" pitchFamily="18" charset="0"/>
              </a:rPr>
              <a:t>Hutan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1" y="1785926"/>
          <a:ext cx="8643997" cy="4543434"/>
        </p:xfrm>
        <a:graphic>
          <a:graphicData uri="http://schemas.openxmlformats.org/drawingml/2006/table">
            <a:tbl>
              <a:tblPr/>
              <a:tblGrid>
                <a:gridCol w="2019354"/>
                <a:gridCol w="3660987"/>
                <a:gridCol w="2963656"/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Verdana"/>
                          <a:ea typeface="Times New Roman"/>
                          <a:cs typeface="Times New Roman"/>
                        </a:rPr>
                        <a:t>Jasa</a:t>
                      </a:r>
                      <a:r>
                        <a:rPr lang="en-US" sz="2000" b="1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erdana"/>
                          <a:ea typeface="Times New Roman"/>
                          <a:cs typeface="Times New Roman"/>
                        </a:rPr>
                        <a:t>Lingkungan</a:t>
                      </a:r>
                      <a:r>
                        <a:rPr lang="en-US" sz="2000" b="1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Verdana"/>
                          <a:ea typeface="Times New Roman"/>
                          <a:cs typeface="Times New Roman"/>
                        </a:rPr>
                        <a:t>Penyedia</a:t>
                      </a:r>
                      <a:r>
                        <a:rPr lang="en-US" sz="2000" b="1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Verdana"/>
                          <a:ea typeface="Times New Roman"/>
                          <a:cs typeface="Times New Roman"/>
                        </a:rPr>
                        <a:t>Pemanfaat</a:t>
                      </a:r>
                      <a:r>
                        <a:rPr lang="en-US" sz="2000" b="1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92974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Pengaturan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tata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air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id-ID" sz="1800" dirty="0">
                          <a:latin typeface="Verdana"/>
                          <a:ea typeface="Times New Roman"/>
                          <a:cs typeface="Times New Roman"/>
                        </a:rPr>
                        <a:t>Pengelola hutan lindung/konservasi, masyarakat, dll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PDAM,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Industri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PJT I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II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Pertanian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Industri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pengguna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air,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dll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Times New Roman"/>
                          <a:cs typeface="Times New Roman"/>
                        </a:rPr>
                        <a:t>Pencegahan longsor dan banjir </a:t>
                      </a:r>
                      <a:endParaRPr lang="id-ID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id-ID" sz="1800" dirty="0">
                          <a:latin typeface="Verdana"/>
                          <a:ea typeface="Times New Roman"/>
                          <a:cs typeface="Times New Roman"/>
                        </a:rPr>
                        <a:t>Pengelola hutan lindung/konservasi, masyarakat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Pemda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dll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Times New Roman"/>
                          <a:cs typeface="Times New Roman"/>
                        </a:rPr>
                        <a:t>Ekowisata </a:t>
                      </a:r>
                      <a:endParaRPr lang="id-ID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pt-BR" sz="1800" dirty="0">
                          <a:latin typeface="Verdana"/>
                          <a:ea typeface="Times New Roman"/>
                          <a:cs typeface="Times New Roman"/>
                        </a:rPr>
                        <a:t>Taman Nasional, Cagar Alam, dll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id-ID" sz="1800" dirty="0">
                          <a:latin typeface="Verdana"/>
                          <a:ea typeface="Times New Roman"/>
                          <a:cs typeface="Times New Roman"/>
                        </a:rPr>
                        <a:t>Pencinta alam, Masyarakat, Pemda, dll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Times New Roman"/>
                          <a:cs typeface="Times New Roman"/>
                        </a:rPr>
                        <a:t>Bidoversiti </a:t>
                      </a:r>
                      <a:endParaRPr lang="id-ID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Ekosistem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hutan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s-ES" sz="1800" dirty="0" err="1">
                          <a:latin typeface="Verdana"/>
                          <a:ea typeface="Times New Roman"/>
                          <a:cs typeface="Times New Roman"/>
                        </a:rPr>
                        <a:t>Pencinta</a:t>
                      </a:r>
                      <a:r>
                        <a:rPr lang="es-ES" sz="1800" dirty="0">
                          <a:latin typeface="Verdana"/>
                          <a:ea typeface="Times New Roman"/>
                          <a:cs typeface="Times New Roman"/>
                        </a:rPr>
                        <a:t> Flora dan fauna, </a:t>
                      </a:r>
                      <a:r>
                        <a:rPr lang="es-ES" sz="1800" dirty="0" err="1">
                          <a:latin typeface="Verdana"/>
                          <a:ea typeface="Times New Roman"/>
                          <a:cs typeface="Times New Roman"/>
                        </a:rPr>
                        <a:t>Penelitian</a:t>
                      </a:r>
                      <a:r>
                        <a:rPr lang="es-E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latin typeface="Verdana"/>
                          <a:ea typeface="Times New Roman"/>
                          <a:cs typeface="Times New Roman"/>
                        </a:rPr>
                        <a:t>Kesehatan</a:t>
                      </a:r>
                      <a:r>
                        <a:rPr lang="es-E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800" dirty="0" err="1">
                          <a:latin typeface="Verdana"/>
                          <a:ea typeface="Times New Roman"/>
                          <a:cs typeface="Times New Roman"/>
                        </a:rPr>
                        <a:t>dll</a:t>
                      </a:r>
                      <a:r>
                        <a:rPr lang="es-E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"/>
                          <a:ea typeface="Times New Roman"/>
                          <a:cs typeface="Times New Roman"/>
                        </a:rPr>
                        <a:t>Penyerapan karbon </a:t>
                      </a:r>
                      <a:endParaRPr lang="id-ID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/>
                      <a:r>
                        <a:rPr lang="id-ID" sz="1800" dirty="0">
                          <a:latin typeface="Verdana"/>
                          <a:ea typeface="Times New Roman"/>
                          <a:cs typeface="Times New Roman"/>
                        </a:rPr>
                        <a:t>Pengelola hutan, BUMD, BUMN, Koperasi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Negara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Maju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Industri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Lokal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erdana"/>
                          <a:ea typeface="Times New Roman"/>
                          <a:cs typeface="Times New Roman"/>
                        </a:rPr>
                        <a:t>Nasional</a:t>
                      </a:r>
                      <a:r>
                        <a:rPr lang="en-US" sz="18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id-ID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53785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d-ID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ontoh Implementasi PJL  di Indonesia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266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 bmk="">
                <a:ea typeface="Calibri" pitchFamily="34" charset="0"/>
                <a:cs typeface="Times New Roman" pitchFamily="18" charset="0"/>
              </a:rPr>
              <a:t>PES Sumber Jaya lampun</a:t>
            </a:r>
            <a:r>
              <a:rPr lang="en-US" b="1" dirty="0" smtClean="0" bmk="">
                <a:ea typeface="Calibri" pitchFamily="34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7010400" y="3733800"/>
            <a:ext cx="1752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7315200" y="3048000"/>
            <a:ext cx="1219200" cy="1000125"/>
            <a:chOff x="6858000" y="3200400"/>
            <a:chExt cx="2159000" cy="1685925"/>
          </a:xfrm>
        </p:grpSpPr>
        <p:pic>
          <p:nvPicPr>
            <p:cNvPr id="103" name="Picture 2" descr="C:\Users\IREES\Pictures\ico_peop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0" y="3429000"/>
              <a:ext cx="2159000" cy="1270000"/>
            </a:xfrm>
            <a:prstGeom prst="rect">
              <a:avLst/>
            </a:prstGeom>
            <a:noFill/>
          </p:spPr>
        </p:pic>
        <p:pic>
          <p:nvPicPr>
            <p:cNvPr id="104" name="Picture 103" descr="C:\Users\IREES\Pictures\farm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3200400"/>
              <a:ext cx="1685925" cy="1685925"/>
            </a:xfrm>
            <a:prstGeom prst="rect">
              <a:avLst/>
            </a:prstGeom>
            <a:noFill/>
          </p:spPr>
        </p:pic>
      </p:grpSp>
      <p:pic>
        <p:nvPicPr>
          <p:cNvPr id="105" name="Picture 4" descr="C:\Users\IREES\Pictures\ico-big-t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3551" y="3429000"/>
            <a:ext cx="870449" cy="784225"/>
          </a:xfrm>
          <a:prstGeom prst="rect">
            <a:avLst/>
          </a:prstGeom>
          <a:noFill/>
        </p:spPr>
      </p:pic>
      <p:sp>
        <p:nvSpPr>
          <p:cNvPr id="106" name="Oval 105"/>
          <p:cNvSpPr/>
          <p:nvPr/>
        </p:nvSpPr>
        <p:spPr>
          <a:xfrm>
            <a:off x="6248400" y="4267200"/>
            <a:ext cx="1371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2819400" y="3429000"/>
            <a:ext cx="4648200" cy="533400"/>
          </a:xfrm>
          <a:prstGeom prst="rightArrow">
            <a:avLst>
              <a:gd name="adj1" fmla="val 46014"/>
              <a:gd name="adj2" fmla="val 5393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rved Down Arrow 107"/>
          <p:cNvSpPr/>
          <p:nvPr/>
        </p:nvSpPr>
        <p:spPr>
          <a:xfrm>
            <a:off x="304800" y="2133600"/>
            <a:ext cx="7858237" cy="1019481"/>
          </a:xfrm>
          <a:prstGeom prst="curvedDownArrow">
            <a:avLst>
              <a:gd name="adj1" fmla="val 25000"/>
              <a:gd name="adj2" fmla="val 50000"/>
              <a:gd name="adj3" fmla="val 2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00400"/>
            <a:ext cx="868017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93"/>
          <p:cNvGrpSpPr/>
          <p:nvPr/>
        </p:nvGrpSpPr>
        <p:grpSpPr>
          <a:xfrm>
            <a:off x="1676400" y="3276600"/>
            <a:ext cx="1524000" cy="1215660"/>
            <a:chOff x="3048000" y="3966178"/>
            <a:chExt cx="1524000" cy="1215660"/>
          </a:xfrm>
        </p:grpSpPr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3966178"/>
              <a:ext cx="745894" cy="75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TextBox 113"/>
            <p:cNvSpPr txBox="1"/>
            <p:nvPr/>
          </p:nvSpPr>
          <p:spPr>
            <a:xfrm>
              <a:off x="3048000" y="4658618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Departemen</a:t>
              </a:r>
              <a:r>
                <a:rPr lang="en-US" sz="1400" b="1" dirty="0" smtClean="0"/>
                <a:t> </a:t>
              </a:r>
            </a:p>
            <a:p>
              <a:pPr algn="ctr"/>
              <a:r>
                <a:rPr lang="en-US" sz="1400" b="1" dirty="0" err="1" smtClean="0"/>
                <a:t>Kehutanan</a:t>
              </a:r>
              <a:endParaRPr lang="en-US" sz="1400" b="1" dirty="0"/>
            </a:p>
          </p:txBody>
        </p:sp>
      </p:grpSp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143000"/>
            <a:ext cx="550890" cy="52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Bent Arrow 115"/>
          <p:cNvSpPr/>
          <p:nvPr/>
        </p:nvSpPr>
        <p:spPr>
          <a:xfrm rot="5400000" flipH="1" flipV="1">
            <a:off x="-76200" y="4343400"/>
            <a:ext cx="2057400" cy="1752600"/>
          </a:xfrm>
          <a:prstGeom prst="bentArrow">
            <a:avLst>
              <a:gd name="adj1" fmla="val 7794"/>
              <a:gd name="adj2" fmla="val 13733"/>
              <a:gd name="adj3" fmla="val 17710"/>
              <a:gd name="adj4" fmla="val 506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Bent Arrow 116"/>
          <p:cNvSpPr/>
          <p:nvPr/>
        </p:nvSpPr>
        <p:spPr>
          <a:xfrm rot="16200000" flipV="1">
            <a:off x="4495800" y="3657600"/>
            <a:ext cx="1295400" cy="4038600"/>
          </a:xfrm>
          <a:prstGeom prst="bentArrow">
            <a:avLst>
              <a:gd name="adj1" fmla="val 16667"/>
              <a:gd name="adj2" fmla="val 19629"/>
              <a:gd name="adj3" fmla="val 28241"/>
              <a:gd name="adj4" fmla="val 4951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429000" y="2590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Jenis</a:t>
            </a:r>
            <a:r>
              <a:rPr lang="en-US" sz="1200" b="1" dirty="0" smtClean="0"/>
              <a:t> Reward </a:t>
            </a:r>
            <a:endParaRPr lang="en-US" sz="1200" b="1" dirty="0"/>
          </a:p>
        </p:txBody>
      </p:sp>
      <p:pic>
        <p:nvPicPr>
          <p:cNvPr id="119" name="Picture 3" descr="C:\Users\IREES\Pictures\hom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600200"/>
            <a:ext cx="1066800" cy="1066800"/>
          </a:xfrm>
          <a:prstGeom prst="rect">
            <a:avLst/>
          </a:prstGeom>
          <a:noFill/>
        </p:spPr>
      </p:pic>
      <p:pic>
        <p:nvPicPr>
          <p:cNvPr id="120" name="Picture 2" descr="C:\Users\IREES\Pictures\electricit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1600200"/>
            <a:ext cx="869950" cy="869950"/>
          </a:xfrm>
          <a:prstGeom prst="rect">
            <a:avLst/>
          </a:prstGeom>
          <a:noFill/>
        </p:spPr>
      </p:pic>
      <p:sp>
        <p:nvSpPr>
          <p:cNvPr id="121" name="Double Wave 120"/>
          <p:cNvSpPr/>
          <p:nvPr/>
        </p:nvSpPr>
        <p:spPr>
          <a:xfrm>
            <a:off x="7010400" y="4114800"/>
            <a:ext cx="1676400" cy="228600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5" descr="C:\Users\IREES\Pictures\rupe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410200"/>
            <a:ext cx="1371600" cy="925773"/>
          </a:xfrm>
          <a:prstGeom prst="rect">
            <a:avLst/>
          </a:prstGeom>
          <a:noFill/>
        </p:spPr>
      </p:pic>
      <p:pic>
        <p:nvPicPr>
          <p:cNvPr id="123" name="Picture 8" descr="C:\Users\IREES\Pictures\payment-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5943600"/>
            <a:ext cx="533400" cy="533400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6324600" y="46482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/>
              <a:t>Masyarakat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Peduli</a:t>
            </a:r>
            <a:r>
              <a:rPr lang="en-US" sz="1050" b="1" dirty="0" smtClean="0"/>
              <a:t> Sungai</a:t>
            </a:r>
            <a:endParaRPr lang="en-US" sz="1050" b="1" dirty="0"/>
          </a:p>
        </p:txBody>
      </p:sp>
      <p:pic>
        <p:nvPicPr>
          <p:cNvPr id="125" name="Picture 8" descr="C:\Users\IREES\Pictures\people_contact-icon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114800"/>
            <a:ext cx="579438" cy="579438"/>
          </a:xfrm>
          <a:prstGeom prst="rect">
            <a:avLst/>
          </a:prstGeom>
          <a:noFill/>
        </p:spPr>
      </p:pic>
      <p:pic>
        <p:nvPicPr>
          <p:cNvPr id="126" name="Picture 8" descr="C:\Users\IREES\Pictures\people_contact-icon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0638" y="4114800"/>
            <a:ext cx="579438" cy="579438"/>
          </a:xfrm>
          <a:prstGeom prst="rect">
            <a:avLst/>
          </a:prstGeom>
          <a:noFill/>
        </p:spPr>
      </p:pic>
      <p:pic>
        <p:nvPicPr>
          <p:cNvPr id="127" name="Picture 8" descr="C:\Users\IREES\Pictures\people_contact-icon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114800"/>
            <a:ext cx="579438" cy="579438"/>
          </a:xfrm>
          <a:prstGeom prst="rect">
            <a:avLst/>
          </a:prstGeom>
          <a:noFill/>
        </p:spPr>
      </p:pic>
      <p:pic>
        <p:nvPicPr>
          <p:cNvPr id="128" name="Picture 8" descr="C:\Users\IREES\Pictures\people_contact-icon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1638" y="4114800"/>
            <a:ext cx="579438" cy="579438"/>
          </a:xfrm>
          <a:prstGeom prst="rect">
            <a:avLst/>
          </a:prstGeom>
          <a:noFill/>
        </p:spPr>
      </p:pic>
      <p:sp>
        <p:nvSpPr>
          <p:cNvPr id="129" name="Rectangle 128"/>
          <p:cNvSpPr/>
          <p:nvPr/>
        </p:nvSpPr>
        <p:spPr>
          <a:xfrm>
            <a:off x="3505200" y="2895600"/>
            <a:ext cx="1676400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9" descr="C:\Users\IREES\Pictures\docum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3124200"/>
            <a:ext cx="1000125" cy="1000125"/>
          </a:xfrm>
          <a:prstGeom prst="rect">
            <a:avLst/>
          </a:prstGeom>
          <a:noFill/>
        </p:spPr>
      </p:pic>
      <p:cxnSp>
        <p:nvCxnSpPr>
          <p:cNvPr id="131" name="Curved Connector 130"/>
          <p:cNvCxnSpPr>
            <a:stCxn id="124" idx="1"/>
          </p:cNvCxnSpPr>
          <p:nvPr/>
        </p:nvCxnSpPr>
        <p:spPr>
          <a:xfrm rot="10800000" flipV="1">
            <a:off x="3276600" y="4855948"/>
            <a:ext cx="3048000" cy="1011447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2" name="Picture 2" descr="C:\Users\IREES\Pictures\Grassy-Stone-ic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2971800"/>
            <a:ext cx="1524000" cy="1524000"/>
          </a:xfrm>
          <a:prstGeom prst="rect">
            <a:avLst/>
          </a:prstGeom>
          <a:noFill/>
        </p:spPr>
      </p:pic>
      <p:sp>
        <p:nvSpPr>
          <p:cNvPr id="133" name="TextBox 132"/>
          <p:cNvSpPr txBox="1"/>
          <p:nvPr/>
        </p:nvSpPr>
        <p:spPr>
          <a:xfrm>
            <a:off x="3429000" y="39857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Pengelolaan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Hutan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Berbasis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masyarakat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 err="1" smtClean="0"/>
              <a:t>kepemilikan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lahan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4572000" y="5334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Jenis</a:t>
            </a:r>
            <a:r>
              <a:rPr lang="en-US" sz="1200" b="1" dirty="0" smtClean="0"/>
              <a:t> Reward</a:t>
            </a:r>
            <a:endParaRPr lang="en-US" sz="1200" b="1" dirty="0"/>
          </a:p>
        </p:txBody>
      </p:sp>
      <p:sp>
        <p:nvSpPr>
          <p:cNvPr id="135" name="Rectangle 134"/>
          <p:cNvSpPr/>
          <p:nvPr/>
        </p:nvSpPr>
        <p:spPr>
          <a:xfrm>
            <a:off x="4648200" y="5638800"/>
            <a:ext cx="1524000" cy="9144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6" name="Picture 10" descr="C:\Users\IREES\Pictures\121780_40607_128_contract_file_paper_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5638800"/>
            <a:ext cx="1219200" cy="1219200"/>
          </a:xfrm>
          <a:prstGeom prst="rect">
            <a:avLst/>
          </a:prstGeom>
          <a:noFill/>
        </p:spPr>
      </p:pic>
      <p:sp>
        <p:nvSpPr>
          <p:cNvPr id="137" name="Rectangle 136"/>
          <p:cNvSpPr/>
          <p:nvPr/>
        </p:nvSpPr>
        <p:spPr>
          <a:xfrm>
            <a:off x="4800600" y="5638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Pelaksanaan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kontrak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manajemen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terbaik</a:t>
            </a:r>
            <a:endParaRPr lang="en-US" sz="1200" dirty="0"/>
          </a:p>
        </p:txBody>
      </p:sp>
      <p:pic>
        <p:nvPicPr>
          <p:cNvPr id="138" name="Picture 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791200"/>
            <a:ext cx="550890" cy="52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TextBox 138"/>
          <p:cNvSpPr txBox="1"/>
          <p:nvPr/>
        </p:nvSpPr>
        <p:spPr>
          <a:xfrm>
            <a:off x="7162800" y="4267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Masyarakat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Hulu</a:t>
            </a:r>
            <a:endParaRPr lang="en-US" sz="12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4495800" y="1752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Pembangkit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Listrik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Mikrohidro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92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-228600" algn="just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id-ID" sz="2800" b="1" dirty="0" smtClean="0" bmk="">
                <a:ea typeface="Calibri" pitchFamily="34" charset="0"/>
                <a:cs typeface="Times New Roman" pitchFamily="18" charset="0"/>
              </a:rPr>
              <a:t>PES Lombo</a:t>
            </a:r>
            <a:r>
              <a:rPr lang="en-US" sz="2800" b="1" dirty="0" smtClean="0" bmk="">
                <a:ea typeface="Calibri" pitchFamily="34" charset="0"/>
                <a:cs typeface="Times New Roman" pitchFamily="18" charset="0"/>
              </a:rPr>
              <a:t>k</a:t>
            </a:r>
            <a:endParaRPr lang="en-US" sz="2800" dirty="0" smtClean="0" bmk="">
              <a:cs typeface="Arial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524000" y="3352800"/>
            <a:ext cx="1447800" cy="1822078"/>
            <a:chOff x="2362200" y="2971800"/>
            <a:chExt cx="1295400" cy="177133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2971800"/>
              <a:ext cx="1295400" cy="133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743200" y="3733800"/>
              <a:ext cx="52290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Rp</a:t>
              </a:r>
              <a:endPara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400" y="4114800"/>
              <a:ext cx="1219200" cy="62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Regional Treasury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19400" y="4038600"/>
            <a:ext cx="16764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9"/>
          <p:cNvGrpSpPr/>
          <p:nvPr/>
        </p:nvGrpSpPr>
        <p:grpSpPr>
          <a:xfrm>
            <a:off x="0" y="2057400"/>
            <a:ext cx="1676400" cy="1407930"/>
            <a:chOff x="0" y="2286000"/>
            <a:chExt cx="1676400" cy="140793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2971800"/>
              <a:ext cx="1157559" cy="7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0" y="22860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Community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Rinjani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161061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 pitchFamily="34" charset="0"/>
              </a:rPr>
              <a:t>PDAM </a:t>
            </a:r>
          </a:p>
          <a:p>
            <a:r>
              <a:rPr lang="en-US" sz="1200" dirty="0" err="1" smtClean="0">
                <a:latin typeface="Arial Black" pitchFamily="34" charset="0"/>
              </a:rPr>
              <a:t>Menang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Mataram</a:t>
            </a:r>
            <a:r>
              <a:rPr lang="en-US" sz="1200" dirty="0" smtClean="0">
                <a:latin typeface="Arial Black" pitchFamily="34" charset="0"/>
              </a:rPr>
              <a:t> 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144018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Institusi</a:t>
            </a:r>
            <a:r>
              <a:rPr lang="en-US" b="1" dirty="0" smtClean="0"/>
              <a:t> Multi </a:t>
            </a:r>
            <a:r>
              <a:rPr lang="en-US" b="1" dirty="0" err="1" smtClean="0"/>
              <a:t>Pihak</a:t>
            </a:r>
            <a:r>
              <a:rPr lang="en-US" b="1" dirty="0" smtClean="0"/>
              <a:t>/ stakeholders</a:t>
            </a:r>
          </a:p>
          <a:p>
            <a:pPr algn="ctr"/>
            <a:r>
              <a:rPr lang="en-US" b="1" dirty="0" smtClean="0"/>
              <a:t> Institution)</a:t>
            </a:r>
            <a:endParaRPr lang="en-US" b="1" dirty="0"/>
          </a:p>
        </p:txBody>
      </p:sp>
      <p:grpSp>
        <p:nvGrpSpPr>
          <p:cNvPr id="5" name="Group 68"/>
          <p:cNvGrpSpPr/>
          <p:nvPr/>
        </p:nvGrpSpPr>
        <p:grpSpPr>
          <a:xfrm>
            <a:off x="5029200" y="4800600"/>
            <a:ext cx="1676400" cy="1484531"/>
            <a:chOff x="4751548" y="4648200"/>
            <a:chExt cx="1676400" cy="1484531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8750" y="4648200"/>
              <a:ext cx="930596" cy="68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948" y="5228428"/>
              <a:ext cx="838200" cy="52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751548" y="54864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Conservation’s Group </a:t>
              </a:r>
              <a:endParaRPr lang="en-U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0" y="374421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Restoration</a:t>
            </a:r>
          </a:p>
          <a:p>
            <a:pPr algn="ctr"/>
            <a:r>
              <a:rPr lang="en-US" b="1" dirty="0" smtClean="0"/>
              <a:t>Program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5163979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Institutions</a:t>
            </a:r>
          </a:p>
          <a:p>
            <a:r>
              <a:rPr lang="en-US" sz="1600" b="1" dirty="0" smtClean="0"/>
              <a:t>and   alternatives economic activities</a:t>
            </a:r>
            <a:endParaRPr lang="en-US" sz="1600" b="1" dirty="0"/>
          </a:p>
        </p:txBody>
      </p:sp>
      <p:sp>
        <p:nvSpPr>
          <p:cNvPr id="21" name="Bent Arrow 20"/>
          <p:cNvSpPr/>
          <p:nvPr/>
        </p:nvSpPr>
        <p:spPr>
          <a:xfrm>
            <a:off x="685800" y="1219200"/>
            <a:ext cx="1219200" cy="990600"/>
          </a:xfrm>
          <a:prstGeom prst="ben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319943">
            <a:off x="2200045" y="2138457"/>
            <a:ext cx="685800" cy="130174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Up Arrow 22"/>
          <p:cNvSpPr/>
          <p:nvPr/>
        </p:nvSpPr>
        <p:spPr>
          <a:xfrm rot="8214574">
            <a:off x="4002615" y="3007566"/>
            <a:ext cx="2286520" cy="2135921"/>
          </a:xfrm>
          <a:prstGeom prst="leftUpArrow">
            <a:avLst>
              <a:gd name="adj1" fmla="val 15012"/>
              <a:gd name="adj2" fmla="val 25000"/>
              <a:gd name="adj3" fmla="val 214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53000" y="4876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75%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05400" y="2971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25%</a:t>
            </a:r>
            <a:endParaRPr lang="en-US" sz="1400" b="1" dirty="0"/>
          </a:p>
        </p:txBody>
      </p:sp>
      <p:grpSp>
        <p:nvGrpSpPr>
          <p:cNvPr id="10" name="Group 93"/>
          <p:cNvGrpSpPr/>
          <p:nvPr/>
        </p:nvGrpSpPr>
        <p:grpSpPr>
          <a:xfrm>
            <a:off x="3048000" y="3737578"/>
            <a:ext cx="1524000" cy="1338771"/>
            <a:chOff x="3048000" y="3966178"/>
            <a:chExt cx="1524000" cy="1338771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3966178"/>
              <a:ext cx="745894" cy="75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048000" y="465861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Forestry  Agency</a:t>
              </a:r>
              <a:endParaRPr lang="en-US" b="1" dirty="0"/>
            </a:p>
          </p:txBody>
        </p:sp>
      </p:grpSp>
      <p:grpSp>
        <p:nvGrpSpPr>
          <p:cNvPr id="15" name="Group 97"/>
          <p:cNvGrpSpPr/>
          <p:nvPr/>
        </p:nvGrpSpPr>
        <p:grpSpPr>
          <a:xfrm>
            <a:off x="6288177" y="3744219"/>
            <a:ext cx="1749246" cy="2365242"/>
            <a:chOff x="6099354" y="3477390"/>
            <a:chExt cx="1749246" cy="2837682"/>
          </a:xfrm>
        </p:grpSpPr>
        <p:sp>
          <p:nvSpPr>
            <p:cNvPr id="30" name="Left-Up Arrow 29"/>
            <p:cNvSpPr/>
            <p:nvPr/>
          </p:nvSpPr>
          <p:spPr>
            <a:xfrm rot="8214574">
              <a:off x="6099354" y="4102113"/>
              <a:ext cx="1749246" cy="1699427"/>
            </a:xfrm>
            <a:prstGeom prst="leftUpArrow">
              <a:avLst>
                <a:gd name="adj1" fmla="val 11297"/>
                <a:gd name="adj2" fmla="val 25000"/>
                <a:gd name="adj3" fmla="val 21433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21577" y="3477390"/>
              <a:ext cx="685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85 %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9177" y="5945741"/>
              <a:ext cx="685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15 %</a:t>
              </a:r>
              <a:endParaRPr lang="en-US" b="1" dirty="0"/>
            </a:p>
          </p:txBody>
        </p:sp>
      </p:grp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" y="838200"/>
            <a:ext cx="1143000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Up Arrow 33"/>
          <p:cNvSpPr/>
          <p:nvPr/>
        </p:nvSpPr>
        <p:spPr>
          <a:xfrm>
            <a:off x="5943600" y="3352800"/>
            <a:ext cx="228600" cy="129540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5164723" y="364072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Reporting</a:t>
            </a:r>
            <a:endParaRPr lang="en-US" sz="1600" dirty="0"/>
          </a:p>
        </p:txBody>
      </p:sp>
      <p:sp>
        <p:nvSpPr>
          <p:cNvPr id="36" name="Up Arrow Callout 35"/>
          <p:cNvSpPr/>
          <p:nvPr/>
        </p:nvSpPr>
        <p:spPr>
          <a:xfrm>
            <a:off x="228600" y="3581400"/>
            <a:ext cx="1371600" cy="1610618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Study  on  WTP of Lombok Barat and </a:t>
            </a:r>
            <a:r>
              <a:rPr lang="en-US" sz="1400" dirty="0" err="1" smtClean="0"/>
              <a:t>Mataram</a:t>
            </a:r>
            <a:r>
              <a:rPr lang="en-US" sz="1400" dirty="0" smtClean="0"/>
              <a:t> Community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8600" y="762000"/>
            <a:ext cx="1676400" cy="12192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1200" y="2209800"/>
            <a:ext cx="1676400" cy="12192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19600" y="2743200"/>
            <a:ext cx="1295400" cy="9906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95800" y="4572000"/>
            <a:ext cx="1219200" cy="9906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 descr="C:\Users\IREES\Pictures\Watersuppl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772418"/>
            <a:ext cx="1219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89846" cy="64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9063"/>
            <a:ext cx="5838849" cy="67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 PES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Payment for Environmental Services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(PES)</a:t>
            </a: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instrumen ekonomi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berbasis pasar (</a:t>
            </a:r>
            <a:r>
              <a:rPr lang="id-ID" sz="2600" i="1" dirty="0" smtClean="0">
                <a:latin typeface="Arial" pitchFamily="34" charset="0"/>
                <a:cs typeface="Arial" pitchFamily="34" charset="0"/>
              </a:rPr>
              <a:t>market based economic instrument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) dalam pengelolaan sumber daya alam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dan lingkungan (SDAL)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kompensasi dari pengguna jasa (user) lingkungan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kepada penyedia (provider) jasa lingkungan.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solidFill>
            <a:srgbClr val="92D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id-ID" sz="4000" dirty="0" smtClean="0"/>
              <a:t>UU 32/2009: </a:t>
            </a:r>
            <a:r>
              <a:rPr lang="en-US" sz="4000" dirty="0" smtClean="0"/>
              <a:t>DEFINISI PES</a:t>
            </a:r>
            <a:endParaRPr lang="id-ID" sz="4000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4713"/>
            <a:ext cx="4040188" cy="1131887"/>
          </a:xfrm>
          <a:solidFill>
            <a:srgbClr val="FFC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algn="ctr"/>
            <a:r>
              <a:rPr lang="da-DK" dirty="0" smtClean="0"/>
              <a:t>Kompensasi/Imbal Jasa Lingkungan Hidup </a:t>
            </a:r>
            <a:r>
              <a:rPr lang="id-ID" dirty="0" smtClean="0"/>
              <a:t>a</a:t>
            </a:r>
            <a:r>
              <a:rPr lang="da-DK" dirty="0" smtClean="0"/>
              <a:t>ntar Daerah</a:t>
            </a:r>
            <a:endParaRPr lang="id-ID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4040188" cy="2209800"/>
          </a:xfrm>
          <a:solidFill>
            <a:srgbClr val="CC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id-ID" dirty="0" smtClean="0"/>
              <a:t>Ca</a:t>
            </a:r>
            <a:r>
              <a:rPr lang="da-DK" dirty="0" smtClean="0"/>
              <a:t>ra-cara kompensasi/imbal jasa dilakukan oleh orang, masyarakat, dan/atau pemerintah daerah sebagai pemanfaat jasa lingkungan hidup kepada penyedia jasa lingkungan hidup.</a:t>
            </a: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133600"/>
            <a:ext cx="4041775" cy="1152524"/>
          </a:xfrm>
          <a:solidFill>
            <a:srgbClr val="FFC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da-DK" dirty="0" smtClean="0"/>
              <a:t>Pembayaran Jasa Lingkungan Hidup</a:t>
            </a:r>
            <a:endParaRPr lang="id-ID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041775" cy="2239962"/>
          </a:xfrm>
          <a:solidFill>
            <a:srgbClr val="CC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d-ID" dirty="0" smtClean="0"/>
              <a:t>P</a:t>
            </a:r>
            <a:r>
              <a:rPr lang="da-DK" dirty="0" smtClean="0"/>
              <a:t>embayaran yang diberikan oleh pemanfaat jasa lingkungan hidup kepada penyedia jasa lingkungan hidup.</a:t>
            </a: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04800"/>
            <a:ext cx="8686800" cy="62484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6629400" y="3276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85984" y="3286124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JASA LINGKUNGAN</a:t>
            </a:r>
            <a:endParaRPr lang="id-ID" b="1" dirty="0"/>
          </a:p>
        </p:txBody>
      </p:sp>
      <p:pic>
        <p:nvPicPr>
          <p:cNvPr id="5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00634"/>
          </a:xfrm>
        </p:spPr>
        <p:txBody>
          <a:bodyPr>
            <a:normAutofit/>
          </a:bodyPr>
          <a:lstStyle/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Dalam konteks ekonomi sumber daya alam, </a:t>
            </a: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jasa lingkungan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manfaat yang dapat diambil seseorang dari sumberdaya alam dan lingkungan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(SDAL).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600" dirty="0" smtClean="0">
                <a:latin typeface="Arial" pitchFamily="34" charset="0"/>
                <a:cs typeface="Arial" pitchFamily="34" charset="0"/>
              </a:rPr>
              <a:t>Jasa lingkungan dari sumber daya alam dapat dirasakan oleh masyarakat yang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berdekatan dengan sumber daya alam maupun yang berada diluar sumber daya alam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tersebut.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isal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d-ID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hutan menghasilkan jasa lingkungan berupa pengaturan siklus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hidrologi, regulasi iklim mikro, penyerapan karbon, pencegahan banjir, konservasi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biodiversiti, keindahan alam dan lain-lain.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JASA LINGKUNGAN (2)</a:t>
            </a:r>
            <a:endParaRPr lang="id-ID" b="1" dirty="0"/>
          </a:p>
        </p:txBody>
      </p:sp>
      <p:pic>
        <p:nvPicPr>
          <p:cNvPr id="5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Klasifikasi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empat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jasa ekosistem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Jasa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Penyediaan (provisioning services),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jasa dalam menyediakan sumber bahan makanan,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obat-obatan alamiah, sumber daya genetik, kayu bakar, serat,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air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Jasa Pengaturan (regulating services)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jasa ekosistem dalam mengatur dan manjaga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kualitas udara, pengaturan iklim, pengaturan air, kontrol erosi, penjernihan air,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sampah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(3)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Jasa Kultural (cultural services),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jasa ekosistem yang terkait dengan identitas 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keragaman budaya, nilai-nilai religius dan spiritual, pengetahuan (tradisional dan formal),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inspirasi, nilai estetika, hubungan sosial,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rekreasi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Jasa Pendukung (supporting services),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jasa ekosistem dalam mendukung produksi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produk utama seperti produksi oksigen, ketahanan tanah, penyerbukan,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ketersediaan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habitat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JASA LINGKUNGAN (3)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id-ID" b="1" dirty="0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PES</a:t>
            </a:r>
            <a:endParaRPr lang="id-ID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auto">
          <a:xfrm>
            <a:off x="1214415" y="4652963"/>
            <a:ext cx="2546374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d-ID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Willingness to Accept</a:t>
            </a:r>
            <a:endParaRPr lang="en-GB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5724525" y="4652963"/>
            <a:ext cx="2500313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i="1" dirty="0">
                <a:latin typeface="Verdana" pitchFamily="34" charset="0"/>
                <a:cs typeface="+mn-cs"/>
              </a:rPr>
              <a:t>Willingness to Pay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6375" y="2565400"/>
            <a:ext cx="1893888" cy="1636713"/>
            <a:chOff x="854047" y="2540000"/>
            <a:chExt cx="1893878" cy="1636713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1004859" y="3119438"/>
              <a:ext cx="184149" cy="481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17559" y="3119438"/>
              <a:ext cx="184149" cy="481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854047" y="3119438"/>
              <a:ext cx="1879590" cy="48101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868335" y="3122613"/>
              <a:ext cx="1879590" cy="481012"/>
            </a:xfrm>
            <a:prstGeom prst="ellipse">
              <a:avLst/>
            </a:prstGeom>
            <a:solidFill>
              <a:srgbClr val="FF0066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9240" name="Oval 14"/>
            <p:cNvSpPr>
              <a:spLocks noChangeArrowheads="1"/>
            </p:cNvSpPr>
            <p:nvPr/>
          </p:nvSpPr>
          <p:spPr bwMode="gray">
            <a:xfrm>
              <a:off x="949297" y="3119438"/>
              <a:ext cx="1690678" cy="48101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76286" y="2540000"/>
              <a:ext cx="1636712" cy="1636713"/>
              <a:chOff x="4166" y="1706"/>
              <a:chExt cx="1252" cy="1252"/>
            </a:xfrm>
          </p:grpSpPr>
          <p:sp>
            <p:nvSpPr>
              <p:cNvPr id="9243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44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45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46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</p:grpSp>
        <p:sp>
          <p:nvSpPr>
            <p:cNvPr id="9242" name="Text Box 38"/>
            <p:cNvSpPr txBox="1">
              <a:spLocks noChangeArrowheads="1"/>
            </p:cNvSpPr>
            <p:nvPr/>
          </p:nvSpPr>
          <p:spPr bwMode="gray">
            <a:xfrm>
              <a:off x="1020713" y="2974972"/>
              <a:ext cx="1541455" cy="822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2400" dirty="0">
                  <a:solidFill>
                    <a:srgbClr val="000000"/>
                  </a:solidFill>
                </a:rPr>
                <a:t>Penyedia </a:t>
              </a:r>
            </a:p>
            <a:p>
              <a:pPr algn="ctr" eaLnBrk="0" hangingPunct="0"/>
              <a:r>
                <a:rPr lang="id-ID" sz="2400" dirty="0">
                  <a:solidFill>
                    <a:srgbClr val="000000"/>
                  </a:solidFill>
                </a:rPr>
                <a:t>Jasa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151563" y="2530475"/>
            <a:ext cx="1881187" cy="1636713"/>
            <a:chOff x="3632200" y="2540000"/>
            <a:chExt cx="1881188" cy="1636713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3783012" y="3125788"/>
              <a:ext cx="184150" cy="4810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3783012" y="3125788"/>
              <a:ext cx="184150" cy="4810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3632200" y="3125788"/>
              <a:ext cx="1879601" cy="4810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3633787" y="3128963"/>
              <a:ext cx="1879601" cy="481012"/>
            </a:xfrm>
            <a:prstGeom prst="ellipse">
              <a:avLst/>
            </a:prstGeom>
            <a:solidFill>
              <a:srgbClr val="FF0066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9229" name="Oval 24"/>
            <p:cNvSpPr>
              <a:spLocks noChangeArrowheads="1"/>
            </p:cNvSpPr>
            <p:nvPr/>
          </p:nvSpPr>
          <p:spPr bwMode="gray">
            <a:xfrm>
              <a:off x="3727450" y="3125788"/>
              <a:ext cx="1690688" cy="48101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754438" y="2540000"/>
              <a:ext cx="1636712" cy="1636713"/>
              <a:chOff x="4166" y="1706"/>
              <a:chExt cx="1252" cy="1252"/>
            </a:xfrm>
          </p:grpSpPr>
          <p:sp>
            <p:nvSpPr>
              <p:cNvPr id="923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3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3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923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</p:grpSp>
        <p:sp>
          <p:nvSpPr>
            <p:cNvPr id="9231" name="Text Box 39"/>
            <p:cNvSpPr txBox="1">
              <a:spLocks noChangeArrowheads="1"/>
            </p:cNvSpPr>
            <p:nvPr/>
          </p:nvSpPr>
          <p:spPr bwMode="gray">
            <a:xfrm>
              <a:off x="3838587" y="3009897"/>
              <a:ext cx="1490663" cy="822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2400" dirty="0">
                  <a:solidFill>
                    <a:srgbClr val="000000"/>
                  </a:solidFill>
                </a:rPr>
                <a:t>Penerima</a:t>
              </a:r>
            </a:p>
            <a:p>
              <a:pPr algn="ctr" eaLnBrk="0" hangingPunct="0"/>
              <a:r>
                <a:rPr lang="id-ID" sz="2400" dirty="0">
                  <a:solidFill>
                    <a:srgbClr val="000000"/>
                  </a:solidFill>
                </a:rPr>
                <a:t>Jasa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6443663" y="630872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  <a:sym typeface="Symbol" pitchFamily="18" charset="2"/>
              </a:rPr>
              <a:t> </a:t>
            </a:r>
            <a:r>
              <a:rPr lang="en-US" sz="1600" dirty="0" err="1" smtClean="0">
                <a:latin typeface="Comic Sans MS" pitchFamily="66" charset="0"/>
                <a:sym typeface="Symbol" pitchFamily="18" charset="2"/>
              </a:rPr>
              <a:t>Ratnaningsih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, 2011</a:t>
            </a:r>
            <a:endParaRPr lang="en-US" sz="16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224" name="AutoShape 45"/>
          <p:cNvSpPr>
            <a:spLocks noChangeArrowheads="1"/>
          </p:cNvSpPr>
          <p:nvPr/>
        </p:nvSpPr>
        <p:spPr bwMode="auto">
          <a:xfrm>
            <a:off x="3924300" y="3284538"/>
            <a:ext cx="1943100" cy="2159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31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KEBERHASILAN PES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mpat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aspek penting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indikator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 PES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>
              <a:buAutoNum type="arabicParenR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aspek mekanisme dan tata laksana;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arenR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aspek hukum dan dasar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pengaturan;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arenR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aspek pelaku yang terlibat;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arenR"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aspek sosial, ekonomi dan budaya.</a:t>
            </a:r>
          </a:p>
        </p:txBody>
      </p:sp>
      <p:pic>
        <p:nvPicPr>
          <p:cNvPr id="4" name="Picture 4" descr="C:\Users\IREES\Pictures\Grassy-Sto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0" y="0"/>
            <a:ext cx="1704980" cy="1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1252</Words>
  <Application>Microsoft Office PowerPoint</Application>
  <PresentationFormat>On-screen Show (4:3)</PresentationFormat>
  <Paragraphs>197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VALUASI EKONOMI SDAL DAN PEMBAYARAN JASA LINGKUNGAN  (PES)</vt:lpstr>
      <vt:lpstr>PENDAHULUAN</vt:lpstr>
      <vt:lpstr>PENGERTIAN PES</vt:lpstr>
      <vt:lpstr>UU 32/2009: DEFINISI PES</vt:lpstr>
      <vt:lpstr>JASA LINGKUNGAN</vt:lpstr>
      <vt:lpstr>JASA LINGKUNGAN (2)</vt:lpstr>
      <vt:lpstr>JASA LINGKUNGAN (3)</vt:lpstr>
      <vt:lpstr>PRINSIP PES</vt:lpstr>
      <vt:lpstr>KEBERHASILAN PES</vt:lpstr>
      <vt:lpstr>Slide 10</vt:lpstr>
      <vt:lpstr>Slide 11</vt:lpstr>
      <vt:lpstr>Slide 12</vt:lpstr>
      <vt:lpstr>MEKANISME PES</vt:lpstr>
      <vt:lpstr>PES C TO C</vt:lpstr>
      <vt:lpstr>PES C TO C (2)</vt:lpstr>
      <vt:lpstr>PES P TO C</vt:lpstr>
      <vt:lpstr>G TO G</vt:lpstr>
      <vt:lpstr>Slide 18</vt:lpstr>
      <vt:lpstr>Slide 19</vt:lpstr>
      <vt:lpstr>Tipologi Pembayaran Jasa Lingkungan Hutan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VALUASI EKONOMI SDAL DAN PEMBAYARAN JASA LINGKUNGAN  (PES)</dc:title>
  <dc:creator>TOSHIBA</dc:creator>
  <cp:lastModifiedBy>TOSHIBA</cp:lastModifiedBy>
  <cp:revision>37</cp:revision>
  <dcterms:created xsi:type="dcterms:W3CDTF">2013-05-29T23:30:44Z</dcterms:created>
  <dcterms:modified xsi:type="dcterms:W3CDTF">2013-05-30T11:02:14Z</dcterms:modified>
</cp:coreProperties>
</file>